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6"/>
  </p:notesMasterIdLst>
  <p:handoutMasterIdLst>
    <p:handoutMasterId r:id="rId37"/>
  </p:handoutMasterIdLst>
  <p:sldIdLst>
    <p:sldId id="304" r:id="rId5"/>
    <p:sldId id="297" r:id="rId6"/>
    <p:sldId id="343" r:id="rId7"/>
    <p:sldId id="305" r:id="rId8"/>
    <p:sldId id="312" r:id="rId9"/>
    <p:sldId id="315" r:id="rId10"/>
    <p:sldId id="316" r:id="rId11"/>
    <p:sldId id="339" r:id="rId12"/>
    <p:sldId id="317" r:id="rId13"/>
    <p:sldId id="318" r:id="rId14"/>
    <p:sldId id="319" r:id="rId15"/>
    <p:sldId id="338" r:id="rId16"/>
    <p:sldId id="320" r:id="rId17"/>
    <p:sldId id="321" r:id="rId18"/>
    <p:sldId id="322" r:id="rId19"/>
    <p:sldId id="336" r:id="rId20"/>
    <p:sldId id="349" r:id="rId21"/>
    <p:sldId id="327" r:id="rId22"/>
    <p:sldId id="328" r:id="rId23"/>
    <p:sldId id="341" r:id="rId24"/>
    <p:sldId id="329" r:id="rId25"/>
    <p:sldId id="345" r:id="rId26"/>
    <p:sldId id="346" r:id="rId27"/>
    <p:sldId id="347" r:id="rId28"/>
    <p:sldId id="348" r:id="rId29"/>
    <p:sldId id="350" r:id="rId30"/>
    <p:sldId id="351" r:id="rId31"/>
    <p:sldId id="352" r:id="rId32"/>
    <p:sldId id="353" r:id="rId33"/>
    <p:sldId id="333" r:id="rId34"/>
    <p:sldId id="311" r:id="rId35"/>
  </p:sldIdLst>
  <p:sldSz cx="12192000" cy="6858000"/>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lsey Faivre" initials="KF" lastIdx="10" clrIdx="0">
    <p:extLst>
      <p:ext uri="{19B8F6BF-5375-455C-9EA6-DF929625EA0E}">
        <p15:presenceInfo xmlns:p15="http://schemas.microsoft.com/office/powerpoint/2012/main" userId="S-1-5-21-710760367-440232180-319577017-9537" providerId="AD"/>
      </p:ext>
    </p:extLst>
  </p:cmAuthor>
  <p:cmAuthor id="2" name="Will Fett" initials="WF" lastIdx="2" clrIdx="1">
    <p:extLst>
      <p:ext uri="{19B8F6BF-5375-455C-9EA6-DF929625EA0E}">
        <p15:presenceInfo xmlns:p15="http://schemas.microsoft.com/office/powerpoint/2012/main" userId="Will Fet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A3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15" autoAdjust="0"/>
    <p:restoredTop sz="78955" autoAdjust="0"/>
  </p:normalViewPr>
  <p:slideViewPr>
    <p:cSldViewPr snapToGrid="0">
      <p:cViewPr varScale="1">
        <p:scale>
          <a:sx n="67" d="100"/>
          <a:sy n="67" d="100"/>
        </p:scale>
        <p:origin x="1190" y="67"/>
      </p:cViewPr>
      <p:guideLst/>
    </p:cSldViewPr>
  </p:slideViewPr>
  <p:outlineViewPr>
    <p:cViewPr>
      <p:scale>
        <a:sx n="33" d="100"/>
        <a:sy n="33" d="100"/>
      </p:scale>
      <p:origin x="0" y="-197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6434"/>
          </a:xfrm>
          <a:prstGeom prst="rect">
            <a:avLst/>
          </a:prstGeom>
        </p:spPr>
        <p:txBody>
          <a:bodyPr vert="horz" lIns="91440" tIns="45720" rIns="91440" bIns="45720" rtlCol="0"/>
          <a:lstStyle>
            <a:lvl1pPr algn="r">
              <a:defRPr sz="1200"/>
            </a:lvl1pPr>
          </a:lstStyle>
          <a:p>
            <a:fld id="{C3DFAE63-B29A-40F3-80B8-12D9A74924F1}" type="datetimeFigureOut">
              <a:rPr lang="en-US" smtClean="0"/>
              <a:t>2/3/2020</a:t>
            </a:fld>
            <a:endParaRPr lang="en-US"/>
          </a:p>
        </p:txBody>
      </p:sp>
      <p:sp>
        <p:nvSpPr>
          <p:cNvPr id="4" name="Footer Placeholder 3"/>
          <p:cNvSpPr>
            <a:spLocks noGrp="1"/>
          </p:cNvSpPr>
          <p:nvPr>
            <p:ph type="ftr" sz="quarter" idx="2"/>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967"/>
            <a:ext cx="2971800" cy="466433"/>
          </a:xfrm>
          <a:prstGeom prst="rect">
            <a:avLst/>
          </a:prstGeom>
        </p:spPr>
        <p:txBody>
          <a:bodyPr vert="horz" lIns="91440" tIns="45720" rIns="91440" bIns="45720" rtlCol="0" anchor="b"/>
          <a:lstStyle>
            <a:lvl1pPr algn="r">
              <a:defRPr sz="1200"/>
            </a:lvl1pPr>
          </a:lstStyle>
          <a:p>
            <a:fld id="{827CD032-1CA8-476F-A005-70565D59C254}" type="slidenum">
              <a:rPr lang="en-US" smtClean="0"/>
              <a:t>‹#›</a:t>
            </a:fld>
            <a:endParaRPr lang="en-US"/>
          </a:p>
        </p:txBody>
      </p:sp>
    </p:spTree>
    <p:extLst>
      <p:ext uri="{BB962C8B-B14F-4D97-AF65-F5344CB8AC3E}">
        <p14:creationId xmlns:p14="http://schemas.microsoft.com/office/powerpoint/2010/main" val="28341145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6434"/>
          </a:xfrm>
          <a:prstGeom prst="rect">
            <a:avLst/>
          </a:prstGeom>
        </p:spPr>
        <p:txBody>
          <a:bodyPr vert="horz" lIns="91440" tIns="45720" rIns="91440" bIns="45720" rtlCol="0"/>
          <a:lstStyle>
            <a:lvl1pPr algn="r">
              <a:defRPr sz="1200"/>
            </a:lvl1pPr>
          </a:lstStyle>
          <a:p>
            <a:fld id="{D4FB8E6E-4021-4203-A3A1-6162484B138A}" type="datetimeFigureOut">
              <a:rPr lang="en-US" smtClean="0"/>
              <a:t>2/3/2020</a:t>
            </a:fld>
            <a:endParaRPr lang="en-US"/>
          </a:p>
        </p:txBody>
      </p:sp>
      <p:sp>
        <p:nvSpPr>
          <p:cNvPr id="4" name="Slide Image Placeholder 3"/>
          <p:cNvSpPr>
            <a:spLocks noGrp="1" noRot="1" noChangeAspect="1"/>
          </p:cNvSpPr>
          <p:nvPr>
            <p:ph type="sldImg" idx="2"/>
          </p:nvPr>
        </p:nvSpPr>
        <p:spPr>
          <a:xfrm>
            <a:off x="6413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73892"/>
            <a:ext cx="5486400" cy="366045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6433"/>
          </a:xfrm>
          <a:prstGeom prst="rect">
            <a:avLst/>
          </a:prstGeom>
        </p:spPr>
        <p:txBody>
          <a:bodyPr vert="horz" lIns="91440" tIns="45720" rIns="91440" bIns="45720" rtlCol="0" anchor="b"/>
          <a:lstStyle>
            <a:lvl1pPr algn="r">
              <a:defRPr sz="1200"/>
            </a:lvl1pPr>
          </a:lstStyle>
          <a:p>
            <a:fld id="{A2FA1786-3972-4BC8-8D2F-90B31653EBD4}" type="slidenum">
              <a:rPr lang="en-US" smtClean="0"/>
              <a:t>‹#›</a:t>
            </a:fld>
            <a:endParaRPr lang="en-US"/>
          </a:p>
        </p:txBody>
      </p:sp>
    </p:spTree>
    <p:extLst>
      <p:ext uri="{BB962C8B-B14F-4D97-AF65-F5344CB8AC3E}">
        <p14:creationId xmlns:p14="http://schemas.microsoft.com/office/powerpoint/2010/main" val="6422837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aseline="0" dirty="0"/>
          </a:p>
        </p:txBody>
      </p:sp>
      <p:sp>
        <p:nvSpPr>
          <p:cNvPr id="4" name="Slide Number Placeholder 3"/>
          <p:cNvSpPr>
            <a:spLocks noGrp="1"/>
          </p:cNvSpPr>
          <p:nvPr>
            <p:ph type="sldNum" sz="quarter" idx="10"/>
          </p:nvPr>
        </p:nvSpPr>
        <p:spPr/>
        <p:txBody>
          <a:bodyPr/>
          <a:lstStyle/>
          <a:p>
            <a:fld id="{A2FA1786-3972-4BC8-8D2F-90B31653EBD4}" type="slidenum">
              <a:rPr lang="en-US" smtClean="0"/>
              <a:t>2</a:t>
            </a:fld>
            <a:endParaRPr lang="en-US"/>
          </a:p>
        </p:txBody>
      </p:sp>
    </p:spTree>
    <p:extLst>
      <p:ext uri="{BB962C8B-B14F-4D97-AF65-F5344CB8AC3E}">
        <p14:creationId xmlns:p14="http://schemas.microsoft.com/office/powerpoint/2010/main" val="26094958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a:t>
            </a:r>
            <a:r>
              <a:rPr lang="en-US" baseline="0" dirty="0"/>
              <a:t> can have students think about sickles or scythes and how they differ from the corn knife. How farmers use them differs pretty greatly, because the hooked blades are better for lighter cereal grains (like wheat), and the corn knife is broad and blunt to break the thick corn stalks.</a:t>
            </a:r>
          </a:p>
          <a:p>
            <a:endParaRPr lang="en-US" baseline="0" dirty="0"/>
          </a:p>
          <a:p>
            <a:r>
              <a:rPr lang="en-US" baseline="0" dirty="0"/>
              <a:t>Cutting stalks could have multiple purposes; to clear the field after harvest, or to cut the whole stalk (ears included) to store for silage (a type of cattle feed).</a:t>
            </a:r>
            <a:endParaRPr lang="en-US" dirty="0"/>
          </a:p>
          <a:p>
            <a:endParaRPr lang="en-US" dirty="0"/>
          </a:p>
          <a:p>
            <a:r>
              <a:rPr lang="en-US" dirty="0"/>
              <a:t>Photos: http://thefarmersmuseum.blogspot.com/2010/11/broom-corn-harvest.html</a:t>
            </a:r>
          </a:p>
          <a:p>
            <a:endParaRPr lang="en-US" dirty="0"/>
          </a:p>
        </p:txBody>
      </p:sp>
      <p:sp>
        <p:nvSpPr>
          <p:cNvPr id="4" name="Slide Number Placeholder 3"/>
          <p:cNvSpPr>
            <a:spLocks noGrp="1"/>
          </p:cNvSpPr>
          <p:nvPr>
            <p:ph type="sldNum" sz="quarter" idx="10"/>
          </p:nvPr>
        </p:nvSpPr>
        <p:spPr/>
        <p:txBody>
          <a:bodyPr/>
          <a:lstStyle/>
          <a:p>
            <a:fld id="{D054AEFB-DA26-4F5C-A1FB-27F279BD2121}" type="slidenum">
              <a:rPr lang="en-US" smtClean="0"/>
              <a:t>19</a:t>
            </a:fld>
            <a:endParaRPr lang="en-US"/>
          </a:p>
        </p:txBody>
      </p:sp>
    </p:spTree>
    <p:extLst>
      <p:ext uri="{BB962C8B-B14F-4D97-AF65-F5344CB8AC3E}">
        <p14:creationId xmlns:p14="http://schemas.microsoft.com/office/powerpoint/2010/main" val="24537172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different</a:t>
            </a:r>
            <a:r>
              <a:rPr lang="en-US" baseline="0" dirty="0"/>
              <a:t> kinds of combines. For instance, a potato harvesting looks much different than this. However, in Iowa we generally see two main kinds of combines; those with corn heads (pictured above, recognizable by the “fingers”) and those with soybean heads (think of the combine Frank from </a:t>
            </a:r>
            <a:r>
              <a:rPr lang="en-US" i="1" baseline="0" dirty="0"/>
              <a:t>Cars</a:t>
            </a:r>
            <a:r>
              <a:rPr lang="en-US" i="0" baseline="0" dirty="0"/>
              <a:t>; he head has reels that rotate down like a Ferris wheel and feed the plant’s stem into a cutter bar and auger). Generally speaking, farmers can change the header on their combine, and then harvest a different crop.</a:t>
            </a:r>
          </a:p>
          <a:p>
            <a:endParaRPr lang="en-US" i="0" baseline="0" dirty="0"/>
          </a:p>
          <a:p>
            <a:r>
              <a:rPr lang="en-US" i="0" baseline="0" dirty="0"/>
              <a:t>Photo source: http://www.grainews.ca/2014/04/09/in-the-field-evaluating-a-capello-header/</a:t>
            </a:r>
          </a:p>
          <a:p>
            <a:endParaRPr lang="en-US" i="0" baseline="0" dirty="0"/>
          </a:p>
          <a:p>
            <a:r>
              <a:rPr lang="en-US" i="0" baseline="0" dirty="0"/>
              <a:t>Soybean combining explained (similar to small grains like wheat): http://windowontheprairie.com/tag/combine-soybeans/</a:t>
            </a:r>
          </a:p>
        </p:txBody>
      </p:sp>
      <p:sp>
        <p:nvSpPr>
          <p:cNvPr id="4" name="Slide Number Placeholder 3"/>
          <p:cNvSpPr>
            <a:spLocks noGrp="1"/>
          </p:cNvSpPr>
          <p:nvPr>
            <p:ph type="sldNum" sz="quarter" idx="10"/>
          </p:nvPr>
        </p:nvSpPr>
        <p:spPr/>
        <p:txBody>
          <a:bodyPr/>
          <a:lstStyle/>
          <a:p>
            <a:fld id="{D054AEFB-DA26-4F5C-A1FB-27F279BD2121}" type="slidenum">
              <a:rPr lang="en-US" smtClean="0"/>
              <a:t>21</a:t>
            </a:fld>
            <a:endParaRPr lang="en-US"/>
          </a:p>
        </p:txBody>
      </p:sp>
    </p:spTree>
    <p:extLst>
      <p:ext uri="{BB962C8B-B14F-4D97-AF65-F5344CB8AC3E}">
        <p14:creationId xmlns:p14="http://schemas.microsoft.com/office/powerpoint/2010/main" val="37502498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URL of above video: https://www.youtube.com/watch?v=gaEd4JncTDU</a:t>
            </a:r>
          </a:p>
          <a:p>
            <a:endParaRPr lang="en-US" dirty="0"/>
          </a:p>
          <a:p>
            <a:r>
              <a:rPr lang="en-US" dirty="0"/>
              <a:t>Slideshow of various styles</a:t>
            </a:r>
            <a:r>
              <a:rPr lang="en-US" baseline="0" dirty="0"/>
              <a:t> of corn </a:t>
            </a:r>
            <a:r>
              <a:rPr lang="en-US" baseline="0" dirty="0" err="1"/>
              <a:t>shellers</a:t>
            </a:r>
            <a:r>
              <a:rPr lang="en-US" baseline="0" dirty="0"/>
              <a:t>: http://www.farmcollector.com/equipment/corn-collectibles-corn-shellers.aspx?SlideShow=1</a:t>
            </a:r>
          </a:p>
          <a:p>
            <a:r>
              <a:rPr lang="en-US" baseline="0" dirty="0"/>
              <a:t>Detailed blog post on hand-crank </a:t>
            </a:r>
            <a:r>
              <a:rPr lang="en-US" baseline="0" dirty="0" err="1"/>
              <a:t>sheller</a:t>
            </a:r>
            <a:r>
              <a:rPr lang="en-US" baseline="0" dirty="0"/>
              <a:t>: http://www.5acresandadream.com/2013/02/corn-sheller.html</a:t>
            </a:r>
          </a:p>
          <a:p>
            <a:endParaRPr lang="en-US" baseline="0" dirty="0"/>
          </a:p>
          <a:p>
            <a:r>
              <a:rPr lang="en-US" baseline="0" dirty="0"/>
              <a:t>Corn </a:t>
            </a:r>
            <a:r>
              <a:rPr lang="en-US" baseline="0" dirty="0" err="1"/>
              <a:t>shellers</a:t>
            </a:r>
            <a:r>
              <a:rPr lang="en-US" baseline="0" dirty="0"/>
              <a:t> have various types of teeth that help jostle the kernels from the cob.</a:t>
            </a:r>
          </a:p>
          <a:p>
            <a:endParaRPr lang="en-US" baseline="0" dirty="0"/>
          </a:p>
          <a:p>
            <a:r>
              <a:rPr lang="en-US" baseline="0" dirty="0"/>
              <a:t>Shelling can also be referred to as “threshing”</a:t>
            </a:r>
          </a:p>
        </p:txBody>
      </p:sp>
      <p:sp>
        <p:nvSpPr>
          <p:cNvPr id="4" name="Slide Number Placeholder 3"/>
          <p:cNvSpPr>
            <a:spLocks noGrp="1"/>
          </p:cNvSpPr>
          <p:nvPr>
            <p:ph type="sldNum" sz="quarter" idx="10"/>
          </p:nvPr>
        </p:nvSpPr>
        <p:spPr/>
        <p:txBody>
          <a:bodyPr/>
          <a:lstStyle/>
          <a:p>
            <a:fld id="{D054AEFB-DA26-4F5C-A1FB-27F279BD2121}" type="slidenum">
              <a:rPr lang="en-US" smtClean="0"/>
              <a:t>23</a:t>
            </a:fld>
            <a:endParaRPr lang="en-US"/>
          </a:p>
        </p:txBody>
      </p:sp>
    </p:spTree>
    <p:extLst>
      <p:ext uri="{BB962C8B-B14F-4D97-AF65-F5344CB8AC3E}">
        <p14:creationId xmlns:p14="http://schemas.microsoft.com/office/powerpoint/2010/main" val="22423155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Extra organic material</a:t>
            </a:r>
            <a:r>
              <a:rPr lang="en-US" baseline="0" dirty="0"/>
              <a:t> (like corn husks, cobs, and </a:t>
            </a:r>
            <a:r>
              <a:rPr lang="en-US" baseline="0" dirty="0" err="1"/>
              <a:t>stover</a:t>
            </a:r>
            <a:r>
              <a:rPr lang="en-US" baseline="0" dirty="0"/>
              <a:t>) is good for the soil. It helps the soil hold more nutrients, and overall increases soil health – which is important to keep growing plants!</a:t>
            </a:r>
          </a:p>
          <a:p>
            <a:endParaRPr lang="en-US" baseline="0" dirty="0"/>
          </a:p>
          <a:p>
            <a:r>
              <a:rPr lang="en-US" dirty="0"/>
              <a:t>How Stuff Works: Episode</a:t>
            </a:r>
            <a:r>
              <a:rPr lang="en-US" baseline="0" dirty="0"/>
              <a:t> 1: Corn Combine (video): https://www.youtube.com/watch?v=u2AvESRQRsg</a:t>
            </a:r>
            <a:endParaRPr lang="en-US" dirty="0"/>
          </a:p>
        </p:txBody>
      </p:sp>
      <p:sp>
        <p:nvSpPr>
          <p:cNvPr id="4" name="Slide Number Placeholder 3"/>
          <p:cNvSpPr>
            <a:spLocks noGrp="1"/>
          </p:cNvSpPr>
          <p:nvPr>
            <p:ph type="sldNum" sz="quarter" idx="10"/>
          </p:nvPr>
        </p:nvSpPr>
        <p:spPr/>
        <p:txBody>
          <a:bodyPr/>
          <a:lstStyle/>
          <a:p>
            <a:fld id="{D054AEFB-DA26-4F5C-A1FB-27F279BD2121}" type="slidenum">
              <a:rPr lang="en-US" smtClean="0"/>
              <a:t>25</a:t>
            </a:fld>
            <a:endParaRPr lang="en-US"/>
          </a:p>
        </p:txBody>
      </p:sp>
    </p:spTree>
    <p:extLst>
      <p:ext uri="{BB962C8B-B14F-4D97-AF65-F5344CB8AC3E}">
        <p14:creationId xmlns:p14="http://schemas.microsoft.com/office/powerpoint/2010/main" val="19945962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a:t>
            </a:r>
            <a:r>
              <a:rPr lang="en-US" baseline="0" dirty="0"/>
              <a:t> corn cribs may still be in use in some places, generally producers have opted to use more grain bins (in next slide).</a:t>
            </a:r>
          </a:p>
          <a:p>
            <a:endParaRPr lang="en-US" baseline="0" dirty="0"/>
          </a:p>
          <a:p>
            <a:r>
              <a:rPr lang="en-US" baseline="0" dirty="0"/>
              <a:t>Photo sources: USDA archives, http://www.scrapmetalforum.com/day-life-scrapper/8447-corn-silos-scrap.html</a:t>
            </a:r>
            <a:endParaRPr lang="en-US" dirty="0"/>
          </a:p>
        </p:txBody>
      </p:sp>
      <p:sp>
        <p:nvSpPr>
          <p:cNvPr id="4" name="Slide Number Placeholder 3"/>
          <p:cNvSpPr>
            <a:spLocks noGrp="1"/>
          </p:cNvSpPr>
          <p:nvPr>
            <p:ph type="sldNum" sz="quarter" idx="10"/>
          </p:nvPr>
        </p:nvSpPr>
        <p:spPr/>
        <p:txBody>
          <a:bodyPr/>
          <a:lstStyle/>
          <a:p>
            <a:fld id="{D054AEFB-DA26-4F5C-A1FB-27F279BD2121}" type="slidenum">
              <a:rPr lang="en-US" smtClean="0"/>
              <a:t>27</a:t>
            </a:fld>
            <a:endParaRPr lang="en-US"/>
          </a:p>
        </p:txBody>
      </p:sp>
    </p:spTree>
    <p:extLst>
      <p:ext uri="{BB962C8B-B14F-4D97-AF65-F5344CB8AC3E}">
        <p14:creationId xmlns:p14="http://schemas.microsoft.com/office/powerpoint/2010/main" val="35211828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Producers generally try to dry their corn to about 10-13% moisture for the best storage.</a:t>
            </a:r>
          </a:p>
          <a:p>
            <a:endParaRPr lang="en-US" dirty="0"/>
          </a:p>
          <a:p>
            <a:r>
              <a:rPr lang="en-US" dirty="0"/>
              <a:t>Resources: http://cornandsoybeandigest.com/corn/top-tips-successful-summer-grain-storage</a:t>
            </a:r>
          </a:p>
          <a:p>
            <a:r>
              <a:rPr lang="en-US" dirty="0"/>
              <a:t>How a Grain</a:t>
            </a:r>
            <a:r>
              <a:rPr lang="en-US" baseline="0" dirty="0"/>
              <a:t> Dryer Works (video): https://www.youtube.com/watch?v=jTIKcdGjyH4</a:t>
            </a:r>
          </a:p>
          <a:p>
            <a:r>
              <a:rPr lang="en-US" dirty="0" err="1"/>
              <a:t>Centerflow</a:t>
            </a:r>
            <a:r>
              <a:rPr lang="en-US" dirty="0"/>
              <a:t> Grain</a:t>
            </a:r>
            <a:r>
              <a:rPr lang="en-US" baseline="0" dirty="0"/>
              <a:t> Dryer System (video): https://www.youtube.com/watch?v=6HSelg-vTf0</a:t>
            </a:r>
            <a:endParaRPr lang="en-US" dirty="0"/>
          </a:p>
        </p:txBody>
      </p:sp>
      <p:sp>
        <p:nvSpPr>
          <p:cNvPr id="4" name="Slide Number Placeholder 3"/>
          <p:cNvSpPr>
            <a:spLocks noGrp="1"/>
          </p:cNvSpPr>
          <p:nvPr>
            <p:ph type="sldNum" sz="quarter" idx="10"/>
          </p:nvPr>
        </p:nvSpPr>
        <p:spPr/>
        <p:txBody>
          <a:bodyPr/>
          <a:lstStyle/>
          <a:p>
            <a:fld id="{D054AEFB-DA26-4F5C-A1FB-27F279BD2121}" type="slidenum">
              <a:rPr lang="en-US" smtClean="0"/>
              <a:t>29</a:t>
            </a:fld>
            <a:endParaRPr lang="en-US"/>
          </a:p>
        </p:txBody>
      </p:sp>
    </p:spTree>
    <p:extLst>
      <p:ext uri="{BB962C8B-B14F-4D97-AF65-F5344CB8AC3E}">
        <p14:creationId xmlns:p14="http://schemas.microsoft.com/office/powerpoint/2010/main" val="42357591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Color denotes the equivalents on the antique and modern tools</a:t>
            </a:r>
          </a:p>
        </p:txBody>
      </p:sp>
      <p:sp>
        <p:nvSpPr>
          <p:cNvPr id="4" name="Slide Number Placeholder 3"/>
          <p:cNvSpPr>
            <a:spLocks noGrp="1"/>
          </p:cNvSpPr>
          <p:nvPr>
            <p:ph type="sldNum" sz="quarter" idx="10"/>
          </p:nvPr>
        </p:nvSpPr>
        <p:spPr/>
        <p:txBody>
          <a:bodyPr/>
          <a:lstStyle/>
          <a:p>
            <a:fld id="{D054AEFB-DA26-4F5C-A1FB-27F279BD2121}" type="slidenum">
              <a:rPr lang="en-US" smtClean="0"/>
              <a:t>30</a:t>
            </a:fld>
            <a:endParaRPr lang="en-US"/>
          </a:p>
        </p:txBody>
      </p:sp>
    </p:spTree>
    <p:extLst>
      <p:ext uri="{BB962C8B-B14F-4D97-AF65-F5344CB8AC3E}">
        <p14:creationId xmlns:p14="http://schemas.microsoft.com/office/powerpoint/2010/main" val="19166025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aseline="0" dirty="0"/>
          </a:p>
        </p:txBody>
      </p:sp>
      <p:sp>
        <p:nvSpPr>
          <p:cNvPr id="4" name="Slide Number Placeholder 3"/>
          <p:cNvSpPr>
            <a:spLocks noGrp="1"/>
          </p:cNvSpPr>
          <p:nvPr>
            <p:ph type="sldNum" sz="quarter" idx="10"/>
          </p:nvPr>
        </p:nvSpPr>
        <p:spPr/>
        <p:txBody>
          <a:bodyPr/>
          <a:lstStyle/>
          <a:p>
            <a:fld id="{A2FA1786-3972-4BC8-8D2F-90B31653EBD4}" type="slidenum">
              <a:rPr lang="en-US" smtClean="0"/>
              <a:t>31</a:t>
            </a:fld>
            <a:endParaRPr lang="en-US"/>
          </a:p>
        </p:txBody>
      </p:sp>
    </p:spTree>
    <p:extLst>
      <p:ext uri="{BB962C8B-B14F-4D97-AF65-F5344CB8AC3E}">
        <p14:creationId xmlns:p14="http://schemas.microsoft.com/office/powerpoint/2010/main" val="16309780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Ask students what experience they have planting or harvesting corn? Ask them what they think it entails. Ask what they think it entailed 40 years ago. 60 years ago. 150 years ago?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Where</a:t>
            </a:r>
            <a:r>
              <a:rPr lang="en-US" sz="1200" kern="1200" baseline="0" dirty="0">
                <a:solidFill>
                  <a:schemeClr val="tx1"/>
                </a:solidFill>
                <a:effectLst/>
                <a:latin typeface="+mn-lt"/>
                <a:ea typeface="+mn-ea"/>
                <a:cs typeface="+mn-cs"/>
              </a:rPr>
              <a:t> &amp; how is STEM involved? </a:t>
            </a: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Have them think about the impacts of agricultural innovations. Why does it matter? Who does technological advances help?  </a:t>
            </a:r>
            <a:endParaRPr lang="en-US" baseline="0" dirty="0"/>
          </a:p>
        </p:txBody>
      </p:sp>
      <p:sp>
        <p:nvSpPr>
          <p:cNvPr id="4" name="Slide Number Placeholder 3"/>
          <p:cNvSpPr>
            <a:spLocks noGrp="1"/>
          </p:cNvSpPr>
          <p:nvPr>
            <p:ph type="sldNum" sz="quarter" idx="10"/>
          </p:nvPr>
        </p:nvSpPr>
        <p:spPr/>
        <p:txBody>
          <a:bodyPr/>
          <a:lstStyle/>
          <a:p>
            <a:fld id="{A2FA1786-3972-4BC8-8D2F-90B31653EBD4}" type="slidenum">
              <a:rPr lang="en-US" smtClean="0"/>
              <a:t>4</a:t>
            </a:fld>
            <a:endParaRPr lang="en-US"/>
          </a:p>
        </p:txBody>
      </p:sp>
    </p:spTree>
    <p:extLst>
      <p:ext uri="{BB962C8B-B14F-4D97-AF65-F5344CB8AC3E}">
        <p14:creationId xmlns:p14="http://schemas.microsoft.com/office/powerpoint/2010/main" val="23544877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a:t>
            </a:r>
            <a:r>
              <a:rPr lang="en-US" baseline="0" dirty="0"/>
              <a:t> source: https://www.lehmans.com/p-2926-lehmans-own-old-fashioned-corn-planter.aspx?show=all</a:t>
            </a:r>
            <a:endParaRPr lang="en-US" dirty="0"/>
          </a:p>
        </p:txBody>
      </p:sp>
      <p:sp>
        <p:nvSpPr>
          <p:cNvPr id="4" name="Slide Number Placeholder 3"/>
          <p:cNvSpPr>
            <a:spLocks noGrp="1"/>
          </p:cNvSpPr>
          <p:nvPr>
            <p:ph type="sldNum" sz="quarter" idx="10"/>
          </p:nvPr>
        </p:nvSpPr>
        <p:spPr/>
        <p:txBody>
          <a:bodyPr/>
          <a:lstStyle/>
          <a:p>
            <a:fld id="{D054AEFB-DA26-4F5C-A1FB-27F279BD2121}" type="slidenum">
              <a:rPr lang="en-US" smtClean="0"/>
              <a:t>7</a:t>
            </a:fld>
            <a:endParaRPr lang="en-US"/>
          </a:p>
        </p:txBody>
      </p:sp>
    </p:spTree>
    <p:extLst>
      <p:ext uri="{BB962C8B-B14F-4D97-AF65-F5344CB8AC3E}">
        <p14:creationId xmlns:p14="http://schemas.microsoft.com/office/powerpoint/2010/main" val="35616332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Though the newest planters use seed</a:t>
            </a:r>
            <a:r>
              <a:rPr lang="en-US" baseline="0" dirty="0"/>
              <a:t> tanks, many farmers still use planters with boxes for seed on each planting unit. Overall, today’s equipment uses many kinds of technology to help farmers best use their land and resources. Planters can use variable rate technology and other precision planting technology to ensure that certain areas of the field are not planted twice, or even plant certain seed types in specific places of a field. Though not all of this technology is normalized yet, producers and implement dealers continue to make strides toward the ideal precision planting scenario.</a:t>
            </a:r>
            <a:endParaRPr lang="en-US" dirty="0"/>
          </a:p>
          <a:p>
            <a:endParaRPr lang="en-US" dirty="0"/>
          </a:p>
          <a:p>
            <a:r>
              <a:rPr lang="en-US" dirty="0"/>
              <a:t>Photo source: http://partstore.caseih.com/us/1240-early-riser-planter-parts-catalog-a304.html</a:t>
            </a:r>
          </a:p>
        </p:txBody>
      </p:sp>
      <p:sp>
        <p:nvSpPr>
          <p:cNvPr id="4" name="Slide Number Placeholder 3"/>
          <p:cNvSpPr>
            <a:spLocks noGrp="1"/>
          </p:cNvSpPr>
          <p:nvPr>
            <p:ph type="sldNum" sz="quarter" idx="10"/>
          </p:nvPr>
        </p:nvSpPr>
        <p:spPr/>
        <p:txBody>
          <a:bodyPr/>
          <a:lstStyle/>
          <a:p>
            <a:fld id="{D054AEFB-DA26-4F5C-A1FB-27F279BD2121}" type="slidenum">
              <a:rPr lang="en-US" smtClean="0"/>
              <a:t>9</a:t>
            </a:fld>
            <a:endParaRPr lang="en-US"/>
          </a:p>
        </p:txBody>
      </p:sp>
    </p:spTree>
    <p:extLst>
      <p:ext uri="{BB962C8B-B14F-4D97-AF65-F5344CB8AC3E}">
        <p14:creationId xmlns:p14="http://schemas.microsoft.com/office/powerpoint/2010/main" val="24351905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a:t>
            </a:r>
            <a:r>
              <a:rPr lang="en-US" baseline="0" dirty="0"/>
              <a:t> sources: http://theantiquestore.com.au/p/9036622/large-antique-elweel-timber-cast-iron-farmer-garden-hoe-tool-a1-condition.html, http://www.ebay.com/itm/360764132281</a:t>
            </a:r>
            <a:endParaRPr lang="en-US" dirty="0"/>
          </a:p>
        </p:txBody>
      </p:sp>
      <p:sp>
        <p:nvSpPr>
          <p:cNvPr id="4" name="Slide Number Placeholder 3"/>
          <p:cNvSpPr>
            <a:spLocks noGrp="1"/>
          </p:cNvSpPr>
          <p:nvPr>
            <p:ph type="sldNum" sz="quarter" idx="10"/>
          </p:nvPr>
        </p:nvSpPr>
        <p:spPr/>
        <p:txBody>
          <a:bodyPr/>
          <a:lstStyle/>
          <a:p>
            <a:fld id="{D054AEFB-DA26-4F5C-A1FB-27F279BD2121}" type="slidenum">
              <a:rPr lang="en-US" smtClean="0"/>
              <a:t>10</a:t>
            </a:fld>
            <a:endParaRPr lang="en-US"/>
          </a:p>
        </p:txBody>
      </p:sp>
    </p:spTree>
    <p:extLst>
      <p:ext uri="{BB962C8B-B14F-4D97-AF65-F5344CB8AC3E}">
        <p14:creationId xmlns:p14="http://schemas.microsoft.com/office/powerpoint/2010/main" val="28553027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Photo source: USDA archives</a:t>
            </a:r>
          </a:p>
        </p:txBody>
      </p:sp>
      <p:sp>
        <p:nvSpPr>
          <p:cNvPr id="4" name="Slide Number Placeholder 3"/>
          <p:cNvSpPr>
            <a:spLocks noGrp="1"/>
          </p:cNvSpPr>
          <p:nvPr>
            <p:ph type="sldNum" sz="quarter" idx="10"/>
          </p:nvPr>
        </p:nvSpPr>
        <p:spPr/>
        <p:txBody>
          <a:bodyPr/>
          <a:lstStyle/>
          <a:p>
            <a:fld id="{D054AEFB-DA26-4F5C-A1FB-27F279BD2121}" type="slidenum">
              <a:rPr lang="en-US" smtClean="0"/>
              <a:t>11</a:t>
            </a:fld>
            <a:endParaRPr lang="en-US"/>
          </a:p>
        </p:txBody>
      </p:sp>
    </p:spTree>
    <p:extLst>
      <p:ext uri="{BB962C8B-B14F-4D97-AF65-F5344CB8AC3E}">
        <p14:creationId xmlns:p14="http://schemas.microsoft.com/office/powerpoint/2010/main" val="29025776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shape of the sweep helps to cut roots (of weeds) below the soil surface, while hopefully keeping the soil on the surface relatively intact. This is a way some farmers try to conserve their soil (practices</a:t>
            </a:r>
            <a:r>
              <a:rPr lang="en-US" baseline="0" dirty="0"/>
              <a:t> like these </a:t>
            </a:r>
            <a:r>
              <a:rPr lang="en-US" dirty="0"/>
              <a:t>can</a:t>
            </a:r>
            <a:r>
              <a:rPr lang="en-US" baseline="0" dirty="0"/>
              <a:t> be called minimum tillage, or conservation tillage).</a:t>
            </a:r>
            <a:endParaRPr lang="en-US" dirty="0"/>
          </a:p>
          <a:p>
            <a:endParaRPr lang="en-US" dirty="0"/>
          </a:p>
          <a:p>
            <a:r>
              <a:rPr lang="en-US" dirty="0"/>
              <a:t>Note: There are many,</a:t>
            </a:r>
            <a:r>
              <a:rPr lang="en-US" baseline="0" dirty="0"/>
              <a:t> many types of tools that farmers can use to till their fields. Discs, harrows, and field cultivators are maybe the most common, but each of those can have variations or additional attachments that can make them look different. The important concept is that now farmers do not have to use a garden hoe in their fields and cultivate by hand.</a:t>
            </a:r>
            <a:endParaRPr lang="en-US" dirty="0"/>
          </a:p>
          <a:p>
            <a:endParaRPr lang="en-US" dirty="0"/>
          </a:p>
          <a:p>
            <a:r>
              <a:rPr lang="en-US" dirty="0"/>
              <a:t>Photo source: http://www.agromaster.com.tr/cultivators/tubular-frame-cultivator/</a:t>
            </a:r>
          </a:p>
        </p:txBody>
      </p:sp>
      <p:sp>
        <p:nvSpPr>
          <p:cNvPr id="4" name="Slide Number Placeholder 3"/>
          <p:cNvSpPr>
            <a:spLocks noGrp="1"/>
          </p:cNvSpPr>
          <p:nvPr>
            <p:ph type="sldNum" sz="quarter" idx="10"/>
          </p:nvPr>
        </p:nvSpPr>
        <p:spPr/>
        <p:txBody>
          <a:bodyPr/>
          <a:lstStyle/>
          <a:p>
            <a:fld id="{D054AEFB-DA26-4F5C-A1FB-27F279BD2121}" type="slidenum">
              <a:rPr lang="en-US" smtClean="0"/>
              <a:t>13</a:t>
            </a:fld>
            <a:endParaRPr lang="en-US"/>
          </a:p>
        </p:txBody>
      </p:sp>
    </p:spTree>
    <p:extLst>
      <p:ext uri="{BB962C8B-B14F-4D97-AF65-F5344CB8AC3E}">
        <p14:creationId xmlns:p14="http://schemas.microsoft.com/office/powerpoint/2010/main" val="39060078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a:t>
            </a:r>
            <a:r>
              <a:rPr lang="en-US" baseline="0" dirty="0"/>
              <a:t> source and article: http://indianapublicmedia.org/eartheats/harvest-corn-huskers-pick-hand/</a:t>
            </a:r>
          </a:p>
          <a:p>
            <a:endParaRPr lang="en-US" baseline="0" dirty="0"/>
          </a:p>
          <a:p>
            <a:r>
              <a:rPr lang="en-US" baseline="0" dirty="0"/>
              <a:t>How to use a husking glove (gif): http://rockymountaincorn.com/blogs/how-to/16323000-shucking</a:t>
            </a:r>
          </a:p>
          <a:p>
            <a:endParaRPr lang="en-US" baseline="0" dirty="0"/>
          </a:p>
          <a:p>
            <a:r>
              <a:rPr lang="en-US" dirty="0"/>
              <a:t>Excellent</a:t>
            </a:r>
            <a:r>
              <a:rPr lang="en-US" baseline="0" dirty="0"/>
              <a:t> video: https://www.youtube.com/watch?v=suy0kGnQXeI </a:t>
            </a:r>
            <a:endParaRPr lang="en-US" dirty="0"/>
          </a:p>
        </p:txBody>
      </p:sp>
      <p:sp>
        <p:nvSpPr>
          <p:cNvPr id="4" name="Slide Number Placeholder 3"/>
          <p:cNvSpPr>
            <a:spLocks noGrp="1"/>
          </p:cNvSpPr>
          <p:nvPr>
            <p:ph type="sldNum" sz="quarter" idx="10"/>
          </p:nvPr>
        </p:nvSpPr>
        <p:spPr/>
        <p:txBody>
          <a:bodyPr/>
          <a:lstStyle/>
          <a:p>
            <a:fld id="{D054AEFB-DA26-4F5C-A1FB-27F279BD2121}" type="slidenum">
              <a:rPr lang="en-US" smtClean="0"/>
              <a:t>15</a:t>
            </a:fld>
            <a:endParaRPr lang="en-US"/>
          </a:p>
        </p:txBody>
      </p:sp>
    </p:spTree>
    <p:extLst>
      <p:ext uri="{BB962C8B-B14F-4D97-AF65-F5344CB8AC3E}">
        <p14:creationId xmlns:p14="http://schemas.microsoft.com/office/powerpoint/2010/main" val="28476734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Exact</a:t>
            </a:r>
            <a:r>
              <a:rPr lang="en-US" baseline="0" dirty="0"/>
              <a:t> s</a:t>
            </a:r>
            <a:r>
              <a:rPr lang="en-US" dirty="0"/>
              <a:t>peed will depend on crop</a:t>
            </a:r>
            <a:r>
              <a:rPr lang="en-US" baseline="0" dirty="0"/>
              <a:t> specie, climate, terrain, combine, etc. But they definitely do not go highway speeds while harvesting.</a:t>
            </a:r>
          </a:p>
          <a:p>
            <a:pPr marL="171450" indent="-171450">
              <a:buFont typeface="Arial" panose="020B0604020202020204" pitchFamily="34" charset="0"/>
              <a:buChar char="•"/>
            </a:pPr>
            <a:r>
              <a:rPr lang="en-US" baseline="0" dirty="0"/>
              <a:t>Resources:</a:t>
            </a:r>
          </a:p>
          <a:p>
            <a:pPr marL="628650" lvl="1" indent="-171450">
              <a:buFont typeface="Arial" panose="020B0604020202020204" pitchFamily="34" charset="0"/>
              <a:buChar char="•"/>
            </a:pPr>
            <a:r>
              <a:rPr lang="en-US" baseline="0" dirty="0"/>
              <a:t>How do Combine Harvesters Work?: http://www.explainthatstuff.com/howcombineharvesterswork.html (good visual and vocab)</a:t>
            </a:r>
          </a:p>
          <a:p>
            <a:pPr marL="628650" lvl="1" indent="-171450">
              <a:buFont typeface="Arial" panose="020B0604020202020204" pitchFamily="34" charset="0"/>
              <a:buChar char="•"/>
            </a:pPr>
            <a:r>
              <a:rPr lang="en-US" baseline="0" dirty="0"/>
              <a:t>Combine Settings for Minimal Harvest Loss: http://extension.agron.iastate.edu/soybean/production_combineset.html</a:t>
            </a:r>
            <a:endParaRPr lang="en-US" dirty="0"/>
          </a:p>
        </p:txBody>
      </p:sp>
      <p:sp>
        <p:nvSpPr>
          <p:cNvPr id="4" name="Slide Number Placeholder 3"/>
          <p:cNvSpPr>
            <a:spLocks noGrp="1"/>
          </p:cNvSpPr>
          <p:nvPr>
            <p:ph type="sldNum" sz="quarter" idx="10"/>
          </p:nvPr>
        </p:nvSpPr>
        <p:spPr/>
        <p:txBody>
          <a:bodyPr/>
          <a:lstStyle/>
          <a:p>
            <a:fld id="{D054AEFB-DA26-4F5C-A1FB-27F279BD2121}" type="slidenum">
              <a:rPr lang="en-US" smtClean="0"/>
              <a:t>17</a:t>
            </a:fld>
            <a:endParaRPr lang="en-US"/>
          </a:p>
        </p:txBody>
      </p:sp>
    </p:spTree>
    <p:extLst>
      <p:ext uri="{BB962C8B-B14F-4D97-AF65-F5344CB8AC3E}">
        <p14:creationId xmlns:p14="http://schemas.microsoft.com/office/powerpoint/2010/main" val="42709241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F5E7B05-7E61-4C34-A757-0093FF30E2B5}" type="datetimeFigureOut">
              <a:rPr lang="en-US" smtClean="0"/>
              <a:t>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BC764C-3EAD-4D06-84BB-6EBBF324E3D6}" type="slidenum">
              <a:rPr lang="en-US" smtClean="0"/>
              <a:t>‹#›</a:t>
            </a:fld>
            <a:endParaRPr lang="en-US"/>
          </a:p>
        </p:txBody>
      </p:sp>
    </p:spTree>
    <p:extLst>
      <p:ext uri="{BB962C8B-B14F-4D97-AF65-F5344CB8AC3E}">
        <p14:creationId xmlns:p14="http://schemas.microsoft.com/office/powerpoint/2010/main" val="998993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5E7B05-7E61-4C34-A757-0093FF30E2B5}" type="datetimeFigureOut">
              <a:rPr lang="en-US" smtClean="0"/>
              <a:t>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BC764C-3EAD-4D06-84BB-6EBBF324E3D6}" type="slidenum">
              <a:rPr lang="en-US" smtClean="0"/>
              <a:t>‹#›</a:t>
            </a:fld>
            <a:endParaRPr lang="en-US"/>
          </a:p>
        </p:txBody>
      </p:sp>
    </p:spTree>
    <p:extLst>
      <p:ext uri="{BB962C8B-B14F-4D97-AF65-F5344CB8AC3E}">
        <p14:creationId xmlns:p14="http://schemas.microsoft.com/office/powerpoint/2010/main" val="1869978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5E7B05-7E61-4C34-A757-0093FF30E2B5}" type="datetimeFigureOut">
              <a:rPr lang="en-US" smtClean="0"/>
              <a:t>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BC764C-3EAD-4D06-84BB-6EBBF324E3D6}" type="slidenum">
              <a:rPr lang="en-US" smtClean="0"/>
              <a:t>‹#›</a:t>
            </a:fld>
            <a:endParaRPr lang="en-US"/>
          </a:p>
        </p:txBody>
      </p:sp>
    </p:spTree>
    <p:extLst>
      <p:ext uri="{BB962C8B-B14F-4D97-AF65-F5344CB8AC3E}">
        <p14:creationId xmlns:p14="http://schemas.microsoft.com/office/powerpoint/2010/main" val="1021934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5E7B05-7E61-4C34-A757-0093FF30E2B5}" type="datetimeFigureOut">
              <a:rPr lang="en-US" smtClean="0"/>
              <a:t>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BC764C-3EAD-4D06-84BB-6EBBF324E3D6}" type="slidenum">
              <a:rPr lang="en-US" smtClean="0"/>
              <a:t>‹#›</a:t>
            </a:fld>
            <a:endParaRPr lang="en-US"/>
          </a:p>
        </p:txBody>
      </p:sp>
    </p:spTree>
    <p:extLst>
      <p:ext uri="{BB962C8B-B14F-4D97-AF65-F5344CB8AC3E}">
        <p14:creationId xmlns:p14="http://schemas.microsoft.com/office/powerpoint/2010/main" val="32530458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5E7B05-7E61-4C34-A757-0093FF30E2B5}" type="datetimeFigureOut">
              <a:rPr lang="en-US" smtClean="0"/>
              <a:t>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BC764C-3EAD-4D06-84BB-6EBBF324E3D6}" type="slidenum">
              <a:rPr lang="en-US" smtClean="0"/>
              <a:t>‹#›</a:t>
            </a:fld>
            <a:endParaRPr lang="en-US"/>
          </a:p>
        </p:txBody>
      </p:sp>
    </p:spTree>
    <p:extLst>
      <p:ext uri="{BB962C8B-B14F-4D97-AF65-F5344CB8AC3E}">
        <p14:creationId xmlns:p14="http://schemas.microsoft.com/office/powerpoint/2010/main" val="16368656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F5E7B05-7E61-4C34-A757-0093FF30E2B5}" type="datetimeFigureOut">
              <a:rPr lang="en-US" smtClean="0"/>
              <a:t>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BC764C-3EAD-4D06-84BB-6EBBF324E3D6}" type="slidenum">
              <a:rPr lang="en-US" smtClean="0"/>
              <a:t>‹#›</a:t>
            </a:fld>
            <a:endParaRPr lang="en-US"/>
          </a:p>
        </p:txBody>
      </p:sp>
    </p:spTree>
    <p:extLst>
      <p:ext uri="{BB962C8B-B14F-4D97-AF65-F5344CB8AC3E}">
        <p14:creationId xmlns:p14="http://schemas.microsoft.com/office/powerpoint/2010/main" val="19491095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F5E7B05-7E61-4C34-A757-0093FF30E2B5}" type="datetimeFigureOut">
              <a:rPr lang="en-US" smtClean="0"/>
              <a:t>2/3/2020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BC764C-3EAD-4D06-84BB-6EBBF324E3D6}" type="slidenum">
              <a:rPr lang="en-US" smtClean="0"/>
              <a:t>‹#›</a:t>
            </a:fld>
            <a:endParaRPr lang="en-US"/>
          </a:p>
        </p:txBody>
      </p:sp>
    </p:spTree>
    <p:extLst>
      <p:ext uri="{BB962C8B-B14F-4D97-AF65-F5344CB8AC3E}">
        <p14:creationId xmlns:p14="http://schemas.microsoft.com/office/powerpoint/2010/main" val="8532471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F5E7B05-7E61-4C34-A757-0093FF30E2B5}" type="datetimeFigureOut">
              <a:rPr lang="en-US" smtClean="0"/>
              <a:t>2/3/2020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BC764C-3EAD-4D06-84BB-6EBBF324E3D6}" type="slidenum">
              <a:rPr lang="en-US" smtClean="0"/>
              <a:t>‹#›</a:t>
            </a:fld>
            <a:endParaRPr lang="en-US"/>
          </a:p>
        </p:txBody>
      </p:sp>
    </p:spTree>
    <p:extLst>
      <p:ext uri="{BB962C8B-B14F-4D97-AF65-F5344CB8AC3E}">
        <p14:creationId xmlns:p14="http://schemas.microsoft.com/office/powerpoint/2010/main" val="3139627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5E7B05-7E61-4C34-A757-0093FF30E2B5}" type="datetimeFigureOut">
              <a:rPr lang="en-US" smtClean="0"/>
              <a:t>2/3/2020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BC764C-3EAD-4D06-84BB-6EBBF324E3D6}" type="slidenum">
              <a:rPr lang="en-US" smtClean="0"/>
              <a:t>‹#›</a:t>
            </a:fld>
            <a:endParaRPr lang="en-US"/>
          </a:p>
        </p:txBody>
      </p:sp>
    </p:spTree>
    <p:extLst>
      <p:ext uri="{BB962C8B-B14F-4D97-AF65-F5344CB8AC3E}">
        <p14:creationId xmlns:p14="http://schemas.microsoft.com/office/powerpoint/2010/main" val="39322225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F5E7B05-7E61-4C34-A757-0093FF30E2B5}" type="datetimeFigureOut">
              <a:rPr lang="en-US" smtClean="0"/>
              <a:t>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BC764C-3EAD-4D06-84BB-6EBBF324E3D6}" type="slidenum">
              <a:rPr lang="en-US" smtClean="0"/>
              <a:t>‹#›</a:t>
            </a:fld>
            <a:endParaRPr lang="en-US"/>
          </a:p>
        </p:txBody>
      </p:sp>
    </p:spTree>
    <p:extLst>
      <p:ext uri="{BB962C8B-B14F-4D97-AF65-F5344CB8AC3E}">
        <p14:creationId xmlns:p14="http://schemas.microsoft.com/office/powerpoint/2010/main" val="10868276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F5E7B05-7E61-4C34-A757-0093FF30E2B5}" type="datetimeFigureOut">
              <a:rPr lang="en-US" smtClean="0"/>
              <a:t>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BC764C-3EAD-4D06-84BB-6EBBF324E3D6}" type="slidenum">
              <a:rPr lang="en-US" smtClean="0"/>
              <a:t>‹#›</a:t>
            </a:fld>
            <a:endParaRPr lang="en-US"/>
          </a:p>
        </p:txBody>
      </p:sp>
    </p:spTree>
    <p:extLst>
      <p:ext uri="{BB962C8B-B14F-4D97-AF65-F5344CB8AC3E}">
        <p14:creationId xmlns:p14="http://schemas.microsoft.com/office/powerpoint/2010/main" val="41061150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43A347"/>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5E7B05-7E61-4C34-A757-0093FF30E2B5}" type="datetimeFigureOut">
              <a:rPr lang="en-US" smtClean="0"/>
              <a:t>2/3/2020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BC764C-3EAD-4D06-84BB-6EBBF324E3D6}" type="slidenum">
              <a:rPr lang="en-US" smtClean="0"/>
              <a:t>‹#›</a:t>
            </a:fld>
            <a:endParaRPr lang="en-US"/>
          </a:p>
        </p:txBody>
      </p:sp>
    </p:spTree>
    <p:extLst>
      <p:ext uri="{BB962C8B-B14F-4D97-AF65-F5344CB8AC3E}">
        <p14:creationId xmlns:p14="http://schemas.microsoft.com/office/powerpoint/2010/main" val="11713717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2.jpe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2.jpeg"/></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jpe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jpeg"/></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jpe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2.jpe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6.xml"/><Relationship Id="rId5" Type="http://schemas.openxmlformats.org/officeDocument/2006/relationships/image" Target="../media/image2.jpeg"/><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s>
</file>

<file path=ppt/slides/_rels/slide2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jpeg"/></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2.jpeg"/><Relationship Id="rId4" Type="http://schemas.openxmlformats.org/officeDocument/2006/relationships/image" Target="../media/image35.jpeg"/></Relationships>
</file>

<file path=ppt/slides/_rels/slide2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6.xml"/><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481943" y="326823"/>
            <a:ext cx="7001691" cy="1325563"/>
          </a:xfrm>
          <a:prstGeom prst="rect">
            <a:avLst/>
          </a:prstGeom>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effectLst>
                  <a:outerShdw blurRad="38100" dist="38100" dir="2700000" algn="tl">
                    <a:srgbClr val="000000">
                      <a:alpha val="43137"/>
                    </a:srgbClr>
                  </a:outerShdw>
                </a:effectLst>
                <a:latin typeface="Century Gothic" panose="020B0502020202020204" pitchFamily="34" charset="0"/>
              </a:rPr>
              <a:t>Innovation in Agriculture</a:t>
            </a:r>
          </a:p>
        </p:txBody>
      </p:sp>
      <p:pic>
        <p:nvPicPr>
          <p:cNvPr id="2050" name="Picture 2" descr="https://sp.yimg.com/ib/th?id=JN.DkO8T4OZmCu798%2b3gkA7hg&amp;pid=15.1&amp;P=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8485" y="2336621"/>
            <a:ext cx="4546792" cy="30122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136" y="5774489"/>
            <a:ext cx="1638739" cy="956113"/>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2" name="TextBox 1"/>
          <p:cNvSpPr txBox="1"/>
          <p:nvPr/>
        </p:nvSpPr>
        <p:spPr>
          <a:xfrm>
            <a:off x="4316506" y="1488238"/>
            <a:ext cx="3138903" cy="646331"/>
          </a:xfrm>
          <a:prstGeom prst="rect">
            <a:avLst/>
          </a:prstGeom>
          <a:noFill/>
        </p:spPr>
        <p:txBody>
          <a:bodyPr wrap="square" rtlCol="0">
            <a:spAutoFit/>
          </a:bodyPr>
          <a:lstStyle/>
          <a:p>
            <a:r>
              <a:rPr lang="en-US" sz="3600" dirty="0">
                <a:latin typeface="Century Gothic" panose="020B0502020202020204" pitchFamily="34" charset="0"/>
              </a:rPr>
              <a:t>Then &amp; Now </a:t>
            </a:r>
          </a:p>
        </p:txBody>
      </p:sp>
    </p:spTree>
    <p:extLst>
      <p:ext uri="{BB962C8B-B14F-4D97-AF65-F5344CB8AC3E}">
        <p14:creationId xmlns:p14="http://schemas.microsoft.com/office/powerpoint/2010/main" val="31189127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What is this used for?</a:t>
            </a:r>
          </a:p>
        </p:txBody>
      </p:sp>
      <p:pic>
        <p:nvPicPr>
          <p:cNvPr id="3" name="Picture 2"/>
          <p:cNvPicPr>
            <a:picLocks noChangeAspect="1"/>
          </p:cNvPicPr>
          <p:nvPr/>
        </p:nvPicPr>
        <p:blipFill>
          <a:blip r:embed="rId3"/>
          <a:stretch>
            <a:fillRect/>
          </a:stretch>
        </p:blipFill>
        <p:spPr>
          <a:xfrm>
            <a:off x="6965403" y="1168496"/>
            <a:ext cx="3941747" cy="5255663"/>
          </a:xfrm>
          <a:prstGeom prst="rect">
            <a:avLst/>
          </a:prstGeom>
        </p:spPr>
      </p:pic>
      <p:pic>
        <p:nvPicPr>
          <p:cNvPr id="4" name="Picture 3"/>
          <p:cNvPicPr>
            <a:picLocks noChangeAspect="1"/>
          </p:cNvPicPr>
          <p:nvPr/>
        </p:nvPicPr>
        <p:blipFill>
          <a:blip r:embed="rId4"/>
          <a:stretch>
            <a:fillRect/>
          </a:stretch>
        </p:blipFill>
        <p:spPr>
          <a:xfrm>
            <a:off x="838200" y="2063701"/>
            <a:ext cx="5210908" cy="3465254"/>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3136" y="5774489"/>
            <a:ext cx="1638739" cy="956113"/>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026503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It’s a garden hoe!</a:t>
            </a:r>
          </a:p>
        </p:txBody>
      </p:sp>
      <p:sp>
        <p:nvSpPr>
          <p:cNvPr id="3" name="Content Placeholder 2"/>
          <p:cNvSpPr>
            <a:spLocks noGrp="1"/>
          </p:cNvSpPr>
          <p:nvPr>
            <p:ph sz="half" idx="1"/>
          </p:nvPr>
        </p:nvSpPr>
        <p:spPr>
          <a:xfrm>
            <a:off x="838200" y="2007097"/>
            <a:ext cx="5181600" cy="3403600"/>
          </a:xfrm>
        </p:spPr>
        <p:txBody>
          <a:bodyPr/>
          <a:lstStyle/>
          <a:p>
            <a:r>
              <a:rPr lang="en-US" dirty="0"/>
              <a:t>People have been using tools like these to cultivate their seed beds for a long time.</a:t>
            </a:r>
          </a:p>
          <a:p>
            <a:r>
              <a:rPr lang="en-US" dirty="0"/>
              <a:t>Garden hoes can break down soil clumps, dig rows for planting, cover seed, and remove weeds from the seed bed.</a:t>
            </a:r>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72200" y="2007097"/>
            <a:ext cx="5181600" cy="3397552"/>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136" y="5774489"/>
            <a:ext cx="1638739" cy="956113"/>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083516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5"/>
          <p:cNvPicPr>
            <a:picLocks noChangeAspect="1"/>
          </p:cNvPicPr>
          <p:nvPr/>
        </p:nvPicPr>
        <p:blipFill rotWithShape="1">
          <a:blip r:embed="rId2"/>
          <a:srcRect t="12936" r="2122"/>
          <a:stretch/>
        </p:blipFill>
        <p:spPr>
          <a:xfrm>
            <a:off x="1516232" y="1307136"/>
            <a:ext cx="3207333" cy="2664582"/>
          </a:xfrm>
          <a:prstGeom prst="rect">
            <a:avLst/>
          </a:prstGeom>
        </p:spPr>
      </p:pic>
      <p:pic>
        <p:nvPicPr>
          <p:cNvPr id="3" name="Picture 2" descr="r4d015712_S690_642x462"/>
          <p:cNvPicPr>
            <a:picLocks noChangeAspect="1" noChangeArrowheads="1"/>
          </p:cNvPicPr>
          <p:nvPr/>
        </p:nvPicPr>
        <p:blipFill rotWithShape="1">
          <a:blip r:embed="rId3">
            <a:extLst>
              <a:ext uri="{28A0092B-C50C-407E-A947-70E740481C1C}">
                <a14:useLocalDpi xmlns:a14="http://schemas.microsoft.com/office/drawing/2010/main" val="0"/>
              </a:ext>
            </a:extLst>
          </a:blip>
          <a:srcRect l="7521" t="2553" r="13881" b="2979"/>
          <a:stretch/>
        </p:blipFill>
        <p:spPr bwMode="auto">
          <a:xfrm>
            <a:off x="6825115" y="1307136"/>
            <a:ext cx="3369781" cy="2914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4" name="Content Placeholder 4"/>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7187" y1="78125" x2="7187" y2="78125"/>
                        <a14:foregroundMark x1="23750" y1="82083" x2="23750" y2="82083"/>
                        <a14:foregroundMark x1="25625" y1="69792" x2="25625" y2="69792"/>
                        <a14:foregroundMark x1="42656" y1="77083" x2="42656" y2="77083"/>
                        <a14:foregroundMark x1="39219" y1="66875" x2="39219" y2="66875"/>
                        <a14:foregroundMark x1="38125" y1="62083" x2="38125" y2="62083"/>
                        <a14:foregroundMark x1="20625" y1="63333" x2="20625" y2="63333"/>
                        <a14:foregroundMark x1="5156" y1="62917" x2="5156" y2="62917"/>
                        <a14:foregroundMark x1="5000" y1="71667" x2="5000" y2="71667"/>
                        <a14:foregroundMark x1="16406" y1="63333" x2="16406" y2="63333"/>
                        <a14:foregroundMark x1="27187" y1="60417" x2="27187" y2="60417"/>
                        <a14:foregroundMark x1="34844" y1="58125" x2="34844" y2="58125"/>
                        <a14:foregroundMark x1="46250" y1="56458" x2="46250" y2="56458"/>
                        <a14:foregroundMark x1="44063" y1="56042" x2="44063" y2="56042"/>
                        <a14:foregroundMark x1="54063" y1="64375" x2="54063" y2="64375"/>
                        <a14:foregroundMark x1="64688" y1="59583" x2="64688" y2="59583"/>
                        <a14:foregroundMark x1="82813" y1="62917" x2="82813" y2="62917"/>
                        <a14:foregroundMark x1="78750" y1="56458" x2="78750" y2="56458"/>
                        <a14:foregroundMark x1="81719" y1="53125" x2="81719" y2="53125"/>
                        <a14:foregroundMark x1="81563" y1="47708" x2="81563" y2="47708"/>
                        <a14:foregroundMark x1="89375" y1="44792" x2="89375" y2="44792"/>
                        <a14:foregroundMark x1="96250" y1="42917" x2="96250" y2="42917"/>
                        <a14:foregroundMark x1="60938" y1="51667" x2="60938" y2="51667"/>
                      </a14:backgroundRemoval>
                    </a14:imgEffect>
                  </a14:imgLayer>
                </a14:imgProps>
              </a:ext>
            </a:extLst>
          </a:blip>
          <a:stretch>
            <a:fillRect/>
          </a:stretch>
        </p:blipFill>
        <p:spPr>
          <a:xfrm>
            <a:off x="1516232" y="4308944"/>
            <a:ext cx="3689513" cy="2767135"/>
          </a:xfrm>
          <a:prstGeom prst="rect">
            <a:avLst/>
          </a:prstGeom>
        </p:spPr>
      </p:pic>
      <p:pic>
        <p:nvPicPr>
          <p:cNvPr id="5" name="Content Placeholder 4"/>
          <p:cNvPicPr>
            <a:picLocks noChangeAspect="1"/>
          </p:cNvPicPr>
          <p:nvPr/>
        </p:nvPicPr>
        <p:blipFill rotWithShape="1">
          <a:blip r:embed="rId6"/>
          <a:srcRect b="17482"/>
          <a:stretch/>
        </p:blipFill>
        <p:spPr>
          <a:xfrm>
            <a:off x="6644225" y="4632272"/>
            <a:ext cx="3817870" cy="2100270"/>
          </a:xfrm>
          <a:prstGeom prst="rect">
            <a:avLst/>
          </a:prstGeom>
        </p:spPr>
      </p:pic>
      <p:sp>
        <p:nvSpPr>
          <p:cNvPr id="6" name="TextBox 5"/>
          <p:cNvSpPr txBox="1"/>
          <p:nvPr/>
        </p:nvSpPr>
        <p:spPr>
          <a:xfrm>
            <a:off x="3817129" y="1482023"/>
            <a:ext cx="956930" cy="861774"/>
          </a:xfrm>
          <a:prstGeom prst="rect">
            <a:avLst/>
          </a:prstGeom>
          <a:noFill/>
        </p:spPr>
        <p:txBody>
          <a:bodyPr wrap="square" rtlCol="0">
            <a:spAutoFit/>
          </a:bodyPr>
          <a:lstStyle/>
          <a:p>
            <a:r>
              <a:rPr lang="en-US" sz="5000" b="1" dirty="0">
                <a:latin typeface="Century Gothic" panose="020B0502020202020204" pitchFamily="34" charset="0"/>
              </a:rPr>
              <a:t>1</a:t>
            </a:r>
          </a:p>
        </p:txBody>
      </p:sp>
      <p:sp>
        <p:nvSpPr>
          <p:cNvPr id="7" name="TextBox 6"/>
          <p:cNvSpPr txBox="1"/>
          <p:nvPr/>
        </p:nvSpPr>
        <p:spPr>
          <a:xfrm>
            <a:off x="9338953" y="1259801"/>
            <a:ext cx="956930" cy="861774"/>
          </a:xfrm>
          <a:prstGeom prst="rect">
            <a:avLst/>
          </a:prstGeom>
          <a:noFill/>
        </p:spPr>
        <p:txBody>
          <a:bodyPr wrap="square" rtlCol="0">
            <a:spAutoFit/>
          </a:bodyPr>
          <a:lstStyle/>
          <a:p>
            <a:r>
              <a:rPr lang="en-US" sz="5000" b="1" dirty="0">
                <a:latin typeface="Century Gothic" panose="020B0502020202020204" pitchFamily="34" charset="0"/>
              </a:rPr>
              <a:t>2</a:t>
            </a:r>
          </a:p>
        </p:txBody>
      </p:sp>
      <p:sp>
        <p:nvSpPr>
          <p:cNvPr id="8" name="TextBox 7"/>
          <p:cNvSpPr txBox="1"/>
          <p:nvPr/>
        </p:nvSpPr>
        <p:spPr>
          <a:xfrm>
            <a:off x="1771062" y="4482842"/>
            <a:ext cx="956930" cy="861774"/>
          </a:xfrm>
          <a:prstGeom prst="rect">
            <a:avLst/>
          </a:prstGeom>
          <a:noFill/>
        </p:spPr>
        <p:txBody>
          <a:bodyPr wrap="square" rtlCol="0">
            <a:spAutoFit/>
          </a:bodyPr>
          <a:lstStyle/>
          <a:p>
            <a:r>
              <a:rPr lang="en-US" sz="5000" b="1" dirty="0">
                <a:latin typeface="Century Gothic" panose="020B0502020202020204" pitchFamily="34" charset="0"/>
              </a:rPr>
              <a:t>3</a:t>
            </a:r>
          </a:p>
        </p:txBody>
      </p:sp>
      <p:sp>
        <p:nvSpPr>
          <p:cNvPr id="9" name="TextBox 8"/>
          <p:cNvSpPr txBox="1"/>
          <p:nvPr/>
        </p:nvSpPr>
        <p:spPr>
          <a:xfrm>
            <a:off x="9716431" y="4632272"/>
            <a:ext cx="956930" cy="861774"/>
          </a:xfrm>
          <a:prstGeom prst="rect">
            <a:avLst/>
          </a:prstGeom>
          <a:noFill/>
        </p:spPr>
        <p:txBody>
          <a:bodyPr wrap="square" rtlCol="0">
            <a:spAutoFit/>
          </a:bodyPr>
          <a:lstStyle/>
          <a:p>
            <a:r>
              <a:rPr lang="en-US" sz="5000" b="1" dirty="0">
                <a:latin typeface="Century Gothic" panose="020B0502020202020204" pitchFamily="34" charset="0"/>
              </a:rPr>
              <a:t>4</a:t>
            </a:r>
          </a:p>
        </p:txBody>
      </p:sp>
      <p:sp>
        <p:nvSpPr>
          <p:cNvPr id="10"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Modern equivalent?</a:t>
            </a:r>
          </a:p>
        </p:txBody>
      </p:sp>
    </p:spTree>
    <p:extLst>
      <p:ext uri="{BB962C8B-B14F-4D97-AF65-F5344CB8AC3E}">
        <p14:creationId xmlns:p14="http://schemas.microsoft.com/office/powerpoint/2010/main" val="21342736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Field Cultivator</a:t>
            </a:r>
          </a:p>
        </p:txBody>
      </p:sp>
      <p:sp>
        <p:nvSpPr>
          <p:cNvPr id="3" name="Content Placeholder 2"/>
          <p:cNvSpPr>
            <a:spLocks noGrp="1"/>
          </p:cNvSpPr>
          <p:nvPr>
            <p:ph sz="half" idx="1"/>
          </p:nvPr>
        </p:nvSpPr>
        <p:spPr/>
        <p:txBody>
          <a:bodyPr/>
          <a:lstStyle/>
          <a:p>
            <a:r>
              <a:rPr lang="en-US" dirty="0"/>
              <a:t>Today, farmers pull tillage equipment like field cultivators behind their tractor to prepare the seedbed for planting or to kill unwanted weeds in their field.</a:t>
            </a:r>
          </a:p>
          <a:p>
            <a:r>
              <a:rPr lang="en-US" dirty="0"/>
              <a:t>The cultivator pictured has V-shaped sweeps. Why do you think that is?</a:t>
            </a:r>
          </a:p>
        </p:txBody>
      </p:sp>
      <p:pic>
        <p:nvPicPr>
          <p:cNvPr id="5" name="Content Placeholder 4"/>
          <p:cNvPicPr>
            <a:picLocks noGrp="1" noChangeAspect="1"/>
          </p:cNvPicPr>
          <p:nvPr>
            <p:ph sz="half" idx="2"/>
          </p:nvPr>
        </p:nvPicPr>
        <p:blipFill>
          <a:blip r:embed="rId3"/>
          <a:stretch>
            <a:fillRect/>
          </a:stretch>
        </p:blipFill>
        <p:spPr>
          <a:xfrm>
            <a:off x="6172200" y="2058194"/>
            <a:ext cx="5181600" cy="38862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136" y="5774489"/>
            <a:ext cx="1638739" cy="956113"/>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978153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t>What is this tool?</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90688"/>
            <a:ext cx="5010150" cy="33401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2400" y="3727451"/>
            <a:ext cx="4695824" cy="3130549"/>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4700" y="901701"/>
            <a:ext cx="5067300" cy="3378200"/>
          </a:xfrm>
          <a:prstGeom prst="rect">
            <a:avLst/>
          </a:prstGeom>
        </p:spPr>
      </p:pic>
    </p:spTree>
    <p:extLst>
      <p:ext uri="{BB962C8B-B14F-4D97-AF65-F5344CB8AC3E}">
        <p14:creationId xmlns:p14="http://schemas.microsoft.com/office/powerpoint/2010/main" val="27874320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t>It’s a corn-husking glove!</a:t>
            </a:r>
          </a:p>
        </p:txBody>
      </p:sp>
      <p:sp>
        <p:nvSpPr>
          <p:cNvPr id="6" name="Content Placeholder 5"/>
          <p:cNvSpPr>
            <a:spLocks noGrp="1"/>
          </p:cNvSpPr>
          <p:nvPr>
            <p:ph sz="half" idx="1"/>
          </p:nvPr>
        </p:nvSpPr>
        <p:spPr/>
        <p:txBody>
          <a:bodyPr/>
          <a:lstStyle/>
          <a:p>
            <a:r>
              <a:rPr lang="en-US" dirty="0"/>
              <a:t>When corn was picked by hand, this made it easier to pick the ear and husk it in one motion!</a:t>
            </a:r>
          </a:p>
          <a:p>
            <a:r>
              <a:rPr lang="en-US" dirty="0"/>
              <a:t>When used correctly, the hook in the center of the glove could tear the husks off the corn and pick the ear from the stalk. Then, the cob would be thrown in the wagon behind the worker.</a:t>
            </a:r>
          </a:p>
          <a:p>
            <a:endParaRPr lang="en-US" dirty="0"/>
          </a:p>
        </p:txBody>
      </p:sp>
      <p:pic>
        <p:nvPicPr>
          <p:cNvPr id="12" name="Content Placeholder 11"/>
          <p:cNvPicPr>
            <a:picLocks noGrp="1" noChangeAspect="1"/>
          </p:cNvPicPr>
          <p:nvPr>
            <p:ph sz="half" idx="2"/>
          </p:nvPr>
        </p:nvPicPr>
        <p:blipFill>
          <a:blip r:embed="rId3"/>
          <a:stretch>
            <a:fillRect/>
          </a:stretch>
        </p:blipFill>
        <p:spPr>
          <a:xfrm>
            <a:off x="6172200" y="2272253"/>
            <a:ext cx="5181600" cy="345808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136" y="5774489"/>
            <a:ext cx="1638739" cy="956113"/>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603292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5"/>
          <p:cNvPicPr>
            <a:picLocks noChangeAspect="1"/>
          </p:cNvPicPr>
          <p:nvPr/>
        </p:nvPicPr>
        <p:blipFill rotWithShape="1">
          <a:blip r:embed="rId2"/>
          <a:srcRect t="12936" r="2122"/>
          <a:stretch/>
        </p:blipFill>
        <p:spPr>
          <a:xfrm>
            <a:off x="1516232" y="1307136"/>
            <a:ext cx="3207333" cy="2664582"/>
          </a:xfrm>
          <a:prstGeom prst="rect">
            <a:avLst/>
          </a:prstGeom>
        </p:spPr>
      </p:pic>
      <p:pic>
        <p:nvPicPr>
          <p:cNvPr id="3" name="Picture 2" descr="r4d015712_S690_642x462"/>
          <p:cNvPicPr>
            <a:picLocks noChangeAspect="1" noChangeArrowheads="1"/>
          </p:cNvPicPr>
          <p:nvPr/>
        </p:nvPicPr>
        <p:blipFill rotWithShape="1">
          <a:blip r:embed="rId3">
            <a:extLst>
              <a:ext uri="{28A0092B-C50C-407E-A947-70E740481C1C}">
                <a14:useLocalDpi xmlns:a14="http://schemas.microsoft.com/office/drawing/2010/main" val="0"/>
              </a:ext>
            </a:extLst>
          </a:blip>
          <a:srcRect l="7521" t="2553" r="13881" b="2979"/>
          <a:stretch/>
        </p:blipFill>
        <p:spPr bwMode="auto">
          <a:xfrm>
            <a:off x="6825115" y="1307136"/>
            <a:ext cx="3369781" cy="2914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4" name="Content Placeholder 4"/>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7187" y1="78125" x2="7187" y2="78125"/>
                        <a14:foregroundMark x1="23750" y1="82083" x2="23750" y2="82083"/>
                        <a14:foregroundMark x1="25625" y1="69792" x2="25625" y2="69792"/>
                        <a14:foregroundMark x1="42656" y1="77083" x2="42656" y2="77083"/>
                        <a14:foregroundMark x1="39219" y1="66875" x2="39219" y2="66875"/>
                        <a14:foregroundMark x1="38125" y1="62083" x2="38125" y2="62083"/>
                        <a14:foregroundMark x1="20625" y1="63333" x2="20625" y2="63333"/>
                        <a14:foregroundMark x1="5156" y1="62917" x2="5156" y2="62917"/>
                        <a14:foregroundMark x1="5000" y1="71667" x2="5000" y2="71667"/>
                        <a14:foregroundMark x1="16406" y1="63333" x2="16406" y2="63333"/>
                        <a14:foregroundMark x1="27187" y1="60417" x2="27187" y2="60417"/>
                        <a14:foregroundMark x1="34844" y1="58125" x2="34844" y2="58125"/>
                        <a14:foregroundMark x1="46250" y1="56458" x2="46250" y2="56458"/>
                        <a14:foregroundMark x1="44063" y1="56042" x2="44063" y2="56042"/>
                        <a14:foregroundMark x1="54063" y1="64375" x2="54063" y2="64375"/>
                        <a14:foregroundMark x1="64688" y1="59583" x2="64688" y2="59583"/>
                        <a14:foregroundMark x1="82813" y1="62917" x2="82813" y2="62917"/>
                        <a14:foregroundMark x1="78750" y1="56458" x2="78750" y2="56458"/>
                        <a14:foregroundMark x1="81719" y1="53125" x2="81719" y2="53125"/>
                        <a14:foregroundMark x1="81563" y1="47708" x2="81563" y2="47708"/>
                        <a14:foregroundMark x1="89375" y1="44792" x2="89375" y2="44792"/>
                        <a14:foregroundMark x1="96250" y1="42917" x2="96250" y2="42917"/>
                        <a14:foregroundMark x1="60938" y1="51667" x2="60938" y2="51667"/>
                      </a14:backgroundRemoval>
                    </a14:imgEffect>
                  </a14:imgLayer>
                </a14:imgProps>
              </a:ext>
            </a:extLst>
          </a:blip>
          <a:stretch>
            <a:fillRect/>
          </a:stretch>
        </p:blipFill>
        <p:spPr>
          <a:xfrm>
            <a:off x="1516232" y="4308944"/>
            <a:ext cx="3689513" cy="2767135"/>
          </a:xfrm>
          <a:prstGeom prst="rect">
            <a:avLst/>
          </a:prstGeom>
        </p:spPr>
      </p:pic>
      <p:pic>
        <p:nvPicPr>
          <p:cNvPr id="5" name="Content Placeholder 4"/>
          <p:cNvPicPr>
            <a:picLocks noChangeAspect="1"/>
          </p:cNvPicPr>
          <p:nvPr/>
        </p:nvPicPr>
        <p:blipFill rotWithShape="1">
          <a:blip r:embed="rId6"/>
          <a:srcRect b="17482"/>
          <a:stretch/>
        </p:blipFill>
        <p:spPr>
          <a:xfrm>
            <a:off x="6644225" y="4632272"/>
            <a:ext cx="3817870" cy="2100270"/>
          </a:xfrm>
          <a:prstGeom prst="rect">
            <a:avLst/>
          </a:prstGeom>
        </p:spPr>
      </p:pic>
      <p:sp>
        <p:nvSpPr>
          <p:cNvPr id="6" name="TextBox 5"/>
          <p:cNvSpPr txBox="1"/>
          <p:nvPr/>
        </p:nvSpPr>
        <p:spPr>
          <a:xfrm>
            <a:off x="3817129" y="1482023"/>
            <a:ext cx="956930" cy="861774"/>
          </a:xfrm>
          <a:prstGeom prst="rect">
            <a:avLst/>
          </a:prstGeom>
          <a:noFill/>
        </p:spPr>
        <p:txBody>
          <a:bodyPr wrap="square" rtlCol="0">
            <a:spAutoFit/>
          </a:bodyPr>
          <a:lstStyle/>
          <a:p>
            <a:r>
              <a:rPr lang="en-US" sz="5000" b="1" dirty="0">
                <a:latin typeface="Century Gothic" panose="020B0502020202020204" pitchFamily="34" charset="0"/>
              </a:rPr>
              <a:t>1</a:t>
            </a:r>
          </a:p>
        </p:txBody>
      </p:sp>
      <p:sp>
        <p:nvSpPr>
          <p:cNvPr id="7" name="TextBox 6"/>
          <p:cNvSpPr txBox="1"/>
          <p:nvPr/>
        </p:nvSpPr>
        <p:spPr>
          <a:xfrm>
            <a:off x="9338953" y="1259801"/>
            <a:ext cx="956930" cy="861774"/>
          </a:xfrm>
          <a:prstGeom prst="rect">
            <a:avLst/>
          </a:prstGeom>
          <a:noFill/>
        </p:spPr>
        <p:txBody>
          <a:bodyPr wrap="square" rtlCol="0">
            <a:spAutoFit/>
          </a:bodyPr>
          <a:lstStyle/>
          <a:p>
            <a:r>
              <a:rPr lang="en-US" sz="5000" b="1" dirty="0">
                <a:latin typeface="Century Gothic" panose="020B0502020202020204" pitchFamily="34" charset="0"/>
              </a:rPr>
              <a:t>2</a:t>
            </a:r>
          </a:p>
        </p:txBody>
      </p:sp>
      <p:sp>
        <p:nvSpPr>
          <p:cNvPr id="8" name="TextBox 7"/>
          <p:cNvSpPr txBox="1"/>
          <p:nvPr/>
        </p:nvSpPr>
        <p:spPr>
          <a:xfrm>
            <a:off x="1771062" y="4482842"/>
            <a:ext cx="956930" cy="861774"/>
          </a:xfrm>
          <a:prstGeom prst="rect">
            <a:avLst/>
          </a:prstGeom>
          <a:noFill/>
        </p:spPr>
        <p:txBody>
          <a:bodyPr wrap="square" rtlCol="0">
            <a:spAutoFit/>
          </a:bodyPr>
          <a:lstStyle/>
          <a:p>
            <a:r>
              <a:rPr lang="en-US" sz="5000" b="1" dirty="0">
                <a:latin typeface="Century Gothic" panose="020B0502020202020204" pitchFamily="34" charset="0"/>
              </a:rPr>
              <a:t>3</a:t>
            </a:r>
          </a:p>
        </p:txBody>
      </p:sp>
      <p:sp>
        <p:nvSpPr>
          <p:cNvPr id="9" name="TextBox 8"/>
          <p:cNvSpPr txBox="1"/>
          <p:nvPr/>
        </p:nvSpPr>
        <p:spPr>
          <a:xfrm>
            <a:off x="9716431" y="4632272"/>
            <a:ext cx="956930" cy="861774"/>
          </a:xfrm>
          <a:prstGeom prst="rect">
            <a:avLst/>
          </a:prstGeom>
          <a:noFill/>
        </p:spPr>
        <p:txBody>
          <a:bodyPr wrap="square" rtlCol="0">
            <a:spAutoFit/>
          </a:bodyPr>
          <a:lstStyle/>
          <a:p>
            <a:r>
              <a:rPr lang="en-US" sz="5000" b="1" dirty="0">
                <a:latin typeface="Century Gothic" panose="020B0502020202020204" pitchFamily="34" charset="0"/>
              </a:rPr>
              <a:t>4</a:t>
            </a:r>
          </a:p>
        </p:txBody>
      </p:sp>
      <p:sp>
        <p:nvSpPr>
          <p:cNvPr id="10"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Modern equivalent?</a:t>
            </a:r>
          </a:p>
        </p:txBody>
      </p:sp>
    </p:spTree>
    <p:extLst>
      <p:ext uri="{BB962C8B-B14F-4D97-AF65-F5344CB8AC3E}">
        <p14:creationId xmlns:p14="http://schemas.microsoft.com/office/powerpoint/2010/main" val="4196654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Combine</a:t>
            </a:r>
          </a:p>
        </p:txBody>
      </p:sp>
      <p:sp>
        <p:nvSpPr>
          <p:cNvPr id="3" name="Content Placeholder 2"/>
          <p:cNvSpPr>
            <a:spLocks noGrp="1"/>
          </p:cNvSpPr>
          <p:nvPr>
            <p:ph sz="half" idx="1"/>
          </p:nvPr>
        </p:nvSpPr>
        <p:spPr>
          <a:xfrm>
            <a:off x="838199" y="1825625"/>
            <a:ext cx="5858435" cy="4351338"/>
          </a:xfrm>
        </p:spPr>
        <p:txBody>
          <a:bodyPr/>
          <a:lstStyle/>
          <a:p>
            <a:r>
              <a:rPr lang="en-US" dirty="0"/>
              <a:t>Today, the combine takes care of many harvesting jobs.</a:t>
            </a:r>
          </a:p>
          <a:p>
            <a:r>
              <a:rPr lang="en-US" dirty="0"/>
              <a:t>The combine will </a:t>
            </a:r>
            <a:r>
              <a:rPr lang="en-US" i="1" dirty="0"/>
              <a:t>cut</a:t>
            </a:r>
            <a:r>
              <a:rPr lang="en-US" dirty="0"/>
              <a:t> down the stalks, </a:t>
            </a:r>
            <a:r>
              <a:rPr lang="en-US" i="1" dirty="0"/>
              <a:t>pick</a:t>
            </a:r>
            <a:r>
              <a:rPr lang="en-US" dirty="0"/>
              <a:t> the ear from the stalk, </a:t>
            </a:r>
            <a:r>
              <a:rPr lang="en-US" i="1" dirty="0"/>
              <a:t>husk</a:t>
            </a:r>
            <a:r>
              <a:rPr lang="en-US" dirty="0"/>
              <a:t> the corn, and </a:t>
            </a:r>
            <a:r>
              <a:rPr lang="en-US" i="1" dirty="0"/>
              <a:t>shell</a:t>
            </a:r>
            <a:r>
              <a:rPr lang="en-US" dirty="0"/>
              <a:t> the corn, before dispensing it into a wagon nearby.</a:t>
            </a:r>
          </a:p>
          <a:p>
            <a:r>
              <a:rPr lang="en-US" dirty="0"/>
              <a:t>Combines can harvest up to 18 rows at once, and drive about 3-4 miles per hour.</a:t>
            </a:r>
          </a:p>
        </p:txBody>
      </p:sp>
      <p:pic>
        <p:nvPicPr>
          <p:cNvPr id="5" name="Content Placeholder 8"/>
          <p:cNvPicPr>
            <a:picLocks noGrp="1" noChangeAspect="1"/>
          </p:cNvPicPr>
          <p:nvPr>
            <p:ph sz="half" idx="2"/>
          </p:nvPr>
        </p:nvPicPr>
        <p:blipFill>
          <a:blip r:embed="rId3"/>
          <a:stretch>
            <a:fillRect/>
          </a:stretch>
        </p:blipFill>
        <p:spPr>
          <a:xfrm>
            <a:off x="7175895" y="2206255"/>
            <a:ext cx="4460293" cy="356823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136" y="5774489"/>
            <a:ext cx="1638739" cy="956113"/>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938263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How would farmers use this?</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8925" y="1027906"/>
            <a:ext cx="3444875" cy="5167312"/>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2086769"/>
            <a:ext cx="6162674" cy="4108449"/>
          </a:xfrm>
          <a:prstGeom prst="rect">
            <a:avLst/>
          </a:prstGeom>
        </p:spPr>
      </p:pic>
    </p:spTree>
    <p:extLst>
      <p:ext uri="{BB962C8B-B14F-4D97-AF65-F5344CB8AC3E}">
        <p14:creationId xmlns:p14="http://schemas.microsoft.com/office/powerpoint/2010/main" val="4542496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t>It’s a corn knife!</a:t>
            </a:r>
          </a:p>
        </p:txBody>
      </p:sp>
      <p:sp>
        <p:nvSpPr>
          <p:cNvPr id="4" name="Content Placeholder 3"/>
          <p:cNvSpPr>
            <a:spLocks noGrp="1"/>
          </p:cNvSpPr>
          <p:nvPr>
            <p:ph sz="half" idx="1"/>
          </p:nvPr>
        </p:nvSpPr>
        <p:spPr/>
        <p:txBody>
          <a:bodyPr/>
          <a:lstStyle/>
          <a:p>
            <a:r>
              <a:rPr lang="en-US" dirty="0"/>
              <a:t>This broad knife helped farmers cut corn stalks down.</a:t>
            </a:r>
          </a:p>
          <a:p>
            <a:r>
              <a:rPr lang="en-US" dirty="0"/>
              <a:t>Though many corn knives had straight blades like this one, others may have had curves. </a:t>
            </a:r>
          </a:p>
          <a:p>
            <a:r>
              <a:rPr lang="en-US" dirty="0"/>
              <a:t>Think about how different shaped blades helped farmers do different things. Why is that?</a:t>
            </a:r>
          </a:p>
        </p:txBody>
      </p:sp>
      <p:pic>
        <p:nvPicPr>
          <p:cNvPr id="6" name="Content Placeholder 5"/>
          <p:cNvPicPr>
            <a:picLocks noGrp="1" noChangeAspect="1"/>
          </p:cNvPicPr>
          <p:nvPr>
            <p:ph sz="half" idx="2"/>
          </p:nvPr>
        </p:nvPicPr>
        <p:blipFill>
          <a:blip r:embed="rId3"/>
          <a:stretch>
            <a:fillRect/>
          </a:stretch>
        </p:blipFill>
        <p:spPr>
          <a:xfrm>
            <a:off x="7472036" y="1626187"/>
            <a:ext cx="3413082" cy="455077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136" y="5774489"/>
            <a:ext cx="1638739" cy="956113"/>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004235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308" y="1136470"/>
            <a:ext cx="7813934" cy="3459312"/>
          </a:xfrm>
        </p:spPr>
        <p:txBody>
          <a:bodyPr>
            <a:noAutofit/>
          </a:bodyPr>
          <a:lstStyle/>
          <a:p>
            <a:pPr algn="ctr"/>
            <a:r>
              <a:rPr lang="en-US" sz="6600" dirty="0">
                <a:effectLst>
                  <a:outerShdw blurRad="38100" dist="38100" dir="2700000" algn="tl">
                    <a:srgbClr val="000000">
                      <a:alpha val="43137"/>
                    </a:srgbClr>
                  </a:outerShdw>
                </a:effectLst>
                <a:latin typeface="Century Gothic" panose="020B0502020202020204" pitchFamily="34" charset="0"/>
              </a:rPr>
              <a:t>What is </a:t>
            </a:r>
            <a:br>
              <a:rPr lang="en-US" sz="6600" dirty="0">
                <a:effectLst>
                  <a:outerShdw blurRad="38100" dist="38100" dir="2700000" algn="tl">
                    <a:srgbClr val="000000">
                      <a:alpha val="43137"/>
                    </a:srgbClr>
                  </a:outerShdw>
                </a:effectLst>
                <a:latin typeface="Century Gothic" panose="020B0502020202020204" pitchFamily="34" charset="0"/>
              </a:rPr>
            </a:br>
            <a:br>
              <a:rPr lang="en-US" sz="4000" b="1" dirty="0">
                <a:effectLst>
                  <a:outerShdw blurRad="38100" dist="38100" dir="2700000" algn="tl">
                    <a:srgbClr val="000000">
                      <a:alpha val="43137"/>
                    </a:srgbClr>
                  </a:outerShdw>
                </a:effectLst>
                <a:latin typeface="Century Gothic" panose="020B0502020202020204" pitchFamily="34" charset="0"/>
              </a:rPr>
            </a:br>
            <a:r>
              <a:rPr lang="en-US" sz="10000" b="1" dirty="0">
                <a:effectLst>
                  <a:outerShdw blurRad="38100" dist="38100" dir="2700000" algn="tl">
                    <a:srgbClr val="000000">
                      <a:alpha val="43137"/>
                    </a:srgbClr>
                  </a:outerShdw>
                </a:effectLst>
                <a:latin typeface="Century Gothic" panose="020B0502020202020204" pitchFamily="34" charset="0"/>
              </a:rPr>
              <a:t>Agriculture? </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136" y="5774489"/>
            <a:ext cx="1638739" cy="956113"/>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296681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5"/>
          <p:cNvPicPr>
            <a:picLocks noChangeAspect="1"/>
          </p:cNvPicPr>
          <p:nvPr/>
        </p:nvPicPr>
        <p:blipFill rotWithShape="1">
          <a:blip r:embed="rId2"/>
          <a:srcRect t="12936" r="2122"/>
          <a:stretch/>
        </p:blipFill>
        <p:spPr>
          <a:xfrm>
            <a:off x="1516232" y="1307136"/>
            <a:ext cx="3207333" cy="2664582"/>
          </a:xfrm>
          <a:prstGeom prst="rect">
            <a:avLst/>
          </a:prstGeom>
        </p:spPr>
      </p:pic>
      <p:pic>
        <p:nvPicPr>
          <p:cNvPr id="3" name="Picture 2" descr="r4d015712_S690_642x462"/>
          <p:cNvPicPr>
            <a:picLocks noChangeAspect="1" noChangeArrowheads="1"/>
          </p:cNvPicPr>
          <p:nvPr/>
        </p:nvPicPr>
        <p:blipFill rotWithShape="1">
          <a:blip r:embed="rId3">
            <a:extLst>
              <a:ext uri="{28A0092B-C50C-407E-A947-70E740481C1C}">
                <a14:useLocalDpi xmlns:a14="http://schemas.microsoft.com/office/drawing/2010/main" val="0"/>
              </a:ext>
            </a:extLst>
          </a:blip>
          <a:srcRect l="7521" t="2553" r="13881" b="2979"/>
          <a:stretch/>
        </p:blipFill>
        <p:spPr bwMode="auto">
          <a:xfrm>
            <a:off x="6825115" y="1307136"/>
            <a:ext cx="3369781" cy="2914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4" name="Content Placeholder 4"/>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7187" y1="78125" x2="7187" y2="78125"/>
                        <a14:foregroundMark x1="23750" y1="82083" x2="23750" y2="82083"/>
                        <a14:foregroundMark x1="25625" y1="69792" x2="25625" y2="69792"/>
                        <a14:foregroundMark x1="42656" y1="77083" x2="42656" y2="77083"/>
                        <a14:foregroundMark x1="39219" y1="66875" x2="39219" y2="66875"/>
                        <a14:foregroundMark x1="38125" y1="62083" x2="38125" y2="62083"/>
                        <a14:foregroundMark x1="20625" y1="63333" x2="20625" y2="63333"/>
                        <a14:foregroundMark x1="5156" y1="62917" x2="5156" y2="62917"/>
                        <a14:foregroundMark x1="5000" y1="71667" x2="5000" y2="71667"/>
                        <a14:foregroundMark x1="16406" y1="63333" x2="16406" y2="63333"/>
                        <a14:foregroundMark x1="27187" y1="60417" x2="27187" y2="60417"/>
                        <a14:foregroundMark x1="34844" y1="58125" x2="34844" y2="58125"/>
                        <a14:foregroundMark x1="46250" y1="56458" x2="46250" y2="56458"/>
                        <a14:foregroundMark x1="44063" y1="56042" x2="44063" y2="56042"/>
                        <a14:foregroundMark x1="54063" y1="64375" x2="54063" y2="64375"/>
                        <a14:foregroundMark x1="64688" y1="59583" x2="64688" y2="59583"/>
                        <a14:foregroundMark x1="82813" y1="62917" x2="82813" y2="62917"/>
                        <a14:foregroundMark x1="78750" y1="56458" x2="78750" y2="56458"/>
                        <a14:foregroundMark x1="81719" y1="53125" x2="81719" y2="53125"/>
                        <a14:foregroundMark x1="81563" y1="47708" x2="81563" y2="47708"/>
                        <a14:foregroundMark x1="89375" y1="44792" x2="89375" y2="44792"/>
                        <a14:foregroundMark x1="96250" y1="42917" x2="96250" y2="42917"/>
                        <a14:foregroundMark x1="60938" y1="51667" x2="60938" y2="51667"/>
                      </a14:backgroundRemoval>
                    </a14:imgEffect>
                  </a14:imgLayer>
                </a14:imgProps>
              </a:ext>
            </a:extLst>
          </a:blip>
          <a:stretch>
            <a:fillRect/>
          </a:stretch>
        </p:blipFill>
        <p:spPr>
          <a:xfrm>
            <a:off x="1516232" y="4308944"/>
            <a:ext cx="3689513" cy="2767135"/>
          </a:xfrm>
          <a:prstGeom prst="rect">
            <a:avLst/>
          </a:prstGeom>
        </p:spPr>
      </p:pic>
      <p:pic>
        <p:nvPicPr>
          <p:cNvPr id="5" name="Content Placeholder 4"/>
          <p:cNvPicPr>
            <a:picLocks noChangeAspect="1"/>
          </p:cNvPicPr>
          <p:nvPr/>
        </p:nvPicPr>
        <p:blipFill rotWithShape="1">
          <a:blip r:embed="rId6"/>
          <a:srcRect b="17482"/>
          <a:stretch/>
        </p:blipFill>
        <p:spPr>
          <a:xfrm>
            <a:off x="6644225" y="4632272"/>
            <a:ext cx="3817870" cy="2100270"/>
          </a:xfrm>
          <a:prstGeom prst="rect">
            <a:avLst/>
          </a:prstGeom>
        </p:spPr>
      </p:pic>
      <p:sp>
        <p:nvSpPr>
          <p:cNvPr id="6" name="TextBox 5"/>
          <p:cNvSpPr txBox="1"/>
          <p:nvPr/>
        </p:nvSpPr>
        <p:spPr>
          <a:xfrm>
            <a:off x="3817129" y="1482023"/>
            <a:ext cx="956930" cy="861774"/>
          </a:xfrm>
          <a:prstGeom prst="rect">
            <a:avLst/>
          </a:prstGeom>
          <a:noFill/>
        </p:spPr>
        <p:txBody>
          <a:bodyPr wrap="square" rtlCol="0">
            <a:spAutoFit/>
          </a:bodyPr>
          <a:lstStyle/>
          <a:p>
            <a:r>
              <a:rPr lang="en-US" sz="5000" b="1" dirty="0">
                <a:latin typeface="Century Gothic" panose="020B0502020202020204" pitchFamily="34" charset="0"/>
              </a:rPr>
              <a:t>1</a:t>
            </a:r>
          </a:p>
        </p:txBody>
      </p:sp>
      <p:sp>
        <p:nvSpPr>
          <p:cNvPr id="7" name="TextBox 6"/>
          <p:cNvSpPr txBox="1"/>
          <p:nvPr/>
        </p:nvSpPr>
        <p:spPr>
          <a:xfrm>
            <a:off x="9338953" y="1259801"/>
            <a:ext cx="956930" cy="861774"/>
          </a:xfrm>
          <a:prstGeom prst="rect">
            <a:avLst/>
          </a:prstGeom>
          <a:noFill/>
        </p:spPr>
        <p:txBody>
          <a:bodyPr wrap="square" rtlCol="0">
            <a:spAutoFit/>
          </a:bodyPr>
          <a:lstStyle/>
          <a:p>
            <a:r>
              <a:rPr lang="en-US" sz="5000" b="1" dirty="0">
                <a:latin typeface="Century Gothic" panose="020B0502020202020204" pitchFamily="34" charset="0"/>
              </a:rPr>
              <a:t>2</a:t>
            </a:r>
          </a:p>
        </p:txBody>
      </p:sp>
      <p:sp>
        <p:nvSpPr>
          <p:cNvPr id="8" name="TextBox 7"/>
          <p:cNvSpPr txBox="1"/>
          <p:nvPr/>
        </p:nvSpPr>
        <p:spPr>
          <a:xfrm>
            <a:off x="1771062" y="4482842"/>
            <a:ext cx="956930" cy="861774"/>
          </a:xfrm>
          <a:prstGeom prst="rect">
            <a:avLst/>
          </a:prstGeom>
          <a:noFill/>
        </p:spPr>
        <p:txBody>
          <a:bodyPr wrap="square" rtlCol="0">
            <a:spAutoFit/>
          </a:bodyPr>
          <a:lstStyle/>
          <a:p>
            <a:r>
              <a:rPr lang="en-US" sz="5000" b="1" dirty="0">
                <a:latin typeface="Century Gothic" panose="020B0502020202020204" pitchFamily="34" charset="0"/>
              </a:rPr>
              <a:t>3</a:t>
            </a:r>
          </a:p>
        </p:txBody>
      </p:sp>
      <p:sp>
        <p:nvSpPr>
          <p:cNvPr id="9" name="TextBox 8"/>
          <p:cNvSpPr txBox="1"/>
          <p:nvPr/>
        </p:nvSpPr>
        <p:spPr>
          <a:xfrm>
            <a:off x="9716431" y="4632272"/>
            <a:ext cx="956930" cy="861774"/>
          </a:xfrm>
          <a:prstGeom prst="rect">
            <a:avLst/>
          </a:prstGeom>
          <a:noFill/>
        </p:spPr>
        <p:txBody>
          <a:bodyPr wrap="square" rtlCol="0">
            <a:spAutoFit/>
          </a:bodyPr>
          <a:lstStyle/>
          <a:p>
            <a:r>
              <a:rPr lang="en-US" sz="5000" b="1" dirty="0">
                <a:latin typeface="Century Gothic" panose="020B0502020202020204" pitchFamily="34" charset="0"/>
              </a:rPr>
              <a:t>4</a:t>
            </a:r>
          </a:p>
        </p:txBody>
      </p:sp>
      <p:sp>
        <p:nvSpPr>
          <p:cNvPr id="10"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Modern equivalent?</a:t>
            </a:r>
          </a:p>
        </p:txBody>
      </p:sp>
    </p:spTree>
    <p:extLst>
      <p:ext uri="{BB962C8B-B14F-4D97-AF65-F5344CB8AC3E}">
        <p14:creationId xmlns:p14="http://schemas.microsoft.com/office/powerpoint/2010/main" val="7669672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Combine</a:t>
            </a:r>
          </a:p>
        </p:txBody>
      </p:sp>
      <p:sp>
        <p:nvSpPr>
          <p:cNvPr id="3" name="Content Placeholder 2"/>
          <p:cNvSpPr>
            <a:spLocks noGrp="1"/>
          </p:cNvSpPr>
          <p:nvPr>
            <p:ph sz="half" idx="1"/>
          </p:nvPr>
        </p:nvSpPr>
        <p:spPr>
          <a:xfrm>
            <a:off x="838200" y="1825625"/>
            <a:ext cx="5670176" cy="4333128"/>
          </a:xfrm>
        </p:spPr>
        <p:txBody>
          <a:bodyPr/>
          <a:lstStyle/>
          <a:p>
            <a:r>
              <a:rPr lang="en-US" dirty="0"/>
              <a:t>Today, farmers can use a combine to harvest, as well as cut down the remaining corn stalks.</a:t>
            </a:r>
          </a:p>
          <a:p>
            <a:r>
              <a:rPr lang="en-US" dirty="0"/>
              <a:t>In the lower photo, you can see the head of the combine more closely. The corn stalks would be fed in between those fingers, and cut before being fed into the machine.</a:t>
            </a:r>
          </a:p>
        </p:txBody>
      </p:sp>
      <p:pic>
        <p:nvPicPr>
          <p:cNvPr id="1026" name="Picture 2" descr="r4d015712_S690_642x462"/>
          <p:cNvPicPr>
            <a:picLocks noChangeAspect="1" noChangeArrowheads="1"/>
          </p:cNvPicPr>
          <p:nvPr/>
        </p:nvPicPr>
        <p:blipFill rotWithShape="1">
          <a:blip r:embed="rId3">
            <a:extLst>
              <a:ext uri="{28A0092B-C50C-407E-A947-70E740481C1C}">
                <a14:useLocalDpi xmlns:a14="http://schemas.microsoft.com/office/drawing/2010/main" val="0"/>
              </a:ext>
            </a:extLst>
          </a:blip>
          <a:srcRect l="7521" t="2553" r="13881" b="2979"/>
          <a:stretch/>
        </p:blipFill>
        <p:spPr bwMode="auto">
          <a:xfrm>
            <a:off x="6633009" y="1084557"/>
            <a:ext cx="3771162" cy="3261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5" name="Content Placeholder 4"/>
          <p:cNvPicPr>
            <a:picLocks noGrp="1" noChangeAspect="1"/>
          </p:cNvPicPr>
          <p:nvPr>
            <p:ph sz="half" idx="2"/>
          </p:nvPr>
        </p:nvPicPr>
        <p:blipFill>
          <a:blip r:embed="rId4"/>
          <a:stretch>
            <a:fillRect/>
          </a:stretch>
        </p:blipFill>
        <p:spPr>
          <a:xfrm>
            <a:off x="7944754" y="4001294"/>
            <a:ext cx="3950918" cy="2633945"/>
          </a:xfrm>
          <a:prstGeom prst="rect">
            <a:avLst/>
          </a:prstGeom>
        </p:spPr>
      </p:pic>
      <p:sp>
        <p:nvSpPr>
          <p:cNvPr id="6" name="Oval 5"/>
          <p:cNvSpPr/>
          <p:nvPr/>
        </p:nvSpPr>
        <p:spPr>
          <a:xfrm rot="19432243">
            <a:off x="8773581" y="5607233"/>
            <a:ext cx="2293264" cy="98694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3136" y="5774489"/>
            <a:ext cx="1638739" cy="956113"/>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186547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What would this machine do?</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4876" r="11846"/>
          <a:stretch/>
        </p:blipFill>
        <p:spPr>
          <a:xfrm>
            <a:off x="7124700" y="1690688"/>
            <a:ext cx="5067300" cy="4610100"/>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8811"/>
          <a:stretch/>
        </p:blipFill>
        <p:spPr>
          <a:xfrm>
            <a:off x="-1" y="1690688"/>
            <a:ext cx="4149637" cy="3033712"/>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r="28889"/>
          <a:stretch/>
        </p:blipFill>
        <p:spPr>
          <a:xfrm>
            <a:off x="3901440" y="3140869"/>
            <a:ext cx="3985260" cy="3736181"/>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3136" y="5774489"/>
            <a:ext cx="1638739" cy="956113"/>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563574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t>It’s a corn </a:t>
            </a:r>
            <a:r>
              <a:rPr lang="en-US" b="1" dirty="0" err="1"/>
              <a:t>sheller</a:t>
            </a:r>
            <a:r>
              <a:rPr lang="en-US" b="1" dirty="0"/>
              <a:t>!</a:t>
            </a:r>
          </a:p>
        </p:txBody>
      </p:sp>
      <p:sp>
        <p:nvSpPr>
          <p:cNvPr id="4" name="Content Placeholder 3"/>
          <p:cNvSpPr>
            <a:spLocks noGrp="1"/>
          </p:cNvSpPr>
          <p:nvPr>
            <p:ph sz="half" idx="1"/>
          </p:nvPr>
        </p:nvSpPr>
        <p:spPr>
          <a:xfrm>
            <a:off x="838199" y="1825625"/>
            <a:ext cx="5697071" cy="4319681"/>
          </a:xfrm>
        </p:spPr>
        <p:txBody>
          <a:bodyPr/>
          <a:lstStyle/>
          <a:p>
            <a:r>
              <a:rPr lang="en-US" dirty="0"/>
              <a:t>Shelling corn (or picking the kernels off the cob) is hard work! This machine would take the kernels off the cob with ease!</a:t>
            </a:r>
          </a:p>
          <a:p>
            <a:r>
              <a:rPr lang="en-US" dirty="0"/>
              <a:t>Though there were many types of corn </a:t>
            </a:r>
            <a:r>
              <a:rPr lang="en-US" dirty="0" err="1"/>
              <a:t>shellers</a:t>
            </a:r>
            <a:r>
              <a:rPr lang="en-US" dirty="0"/>
              <a:t>, hand crank styles were popular. </a:t>
            </a:r>
          </a:p>
          <a:p>
            <a:r>
              <a:rPr lang="en-US" dirty="0"/>
              <a:t>What do you think is inside the cone that helps the kernels fall off?</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136" y="5774489"/>
            <a:ext cx="1638739" cy="956113"/>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7" name="Content Placeholder 6"/>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r="914" b="13912"/>
          <a:stretch/>
        </p:blipFill>
        <p:spPr>
          <a:xfrm>
            <a:off x="6686026" y="717829"/>
            <a:ext cx="2849019" cy="3721241"/>
          </a:xfr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16011" t="3124" b="4708"/>
          <a:stretch/>
        </p:blipFill>
        <p:spPr>
          <a:xfrm>
            <a:off x="9793379" y="365125"/>
            <a:ext cx="2106705" cy="3267636"/>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11500" y="4039842"/>
            <a:ext cx="2242300" cy="2690760"/>
          </a:xfrm>
          <a:prstGeom prst="rect">
            <a:avLst/>
          </a:prstGeom>
        </p:spPr>
      </p:pic>
    </p:spTree>
    <p:extLst>
      <p:ext uri="{BB962C8B-B14F-4D97-AF65-F5344CB8AC3E}">
        <p14:creationId xmlns:p14="http://schemas.microsoft.com/office/powerpoint/2010/main" val="11830813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5"/>
          <p:cNvPicPr>
            <a:picLocks noChangeAspect="1"/>
          </p:cNvPicPr>
          <p:nvPr/>
        </p:nvPicPr>
        <p:blipFill rotWithShape="1">
          <a:blip r:embed="rId2"/>
          <a:srcRect t="12936" r="2122"/>
          <a:stretch/>
        </p:blipFill>
        <p:spPr>
          <a:xfrm>
            <a:off x="1516232" y="1307136"/>
            <a:ext cx="3207333" cy="2664582"/>
          </a:xfrm>
          <a:prstGeom prst="rect">
            <a:avLst/>
          </a:prstGeom>
        </p:spPr>
      </p:pic>
      <p:pic>
        <p:nvPicPr>
          <p:cNvPr id="3" name="Picture 2" descr="r4d015712_S690_642x462"/>
          <p:cNvPicPr>
            <a:picLocks noChangeAspect="1" noChangeArrowheads="1"/>
          </p:cNvPicPr>
          <p:nvPr/>
        </p:nvPicPr>
        <p:blipFill rotWithShape="1">
          <a:blip r:embed="rId3">
            <a:extLst>
              <a:ext uri="{28A0092B-C50C-407E-A947-70E740481C1C}">
                <a14:useLocalDpi xmlns:a14="http://schemas.microsoft.com/office/drawing/2010/main" val="0"/>
              </a:ext>
            </a:extLst>
          </a:blip>
          <a:srcRect l="7521" t="2553" r="13881" b="2979"/>
          <a:stretch/>
        </p:blipFill>
        <p:spPr bwMode="auto">
          <a:xfrm>
            <a:off x="6825115" y="1307136"/>
            <a:ext cx="3369781" cy="2914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4" name="Content Placeholder 4"/>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7187" y1="78125" x2="7187" y2="78125"/>
                        <a14:foregroundMark x1="23750" y1="82083" x2="23750" y2="82083"/>
                        <a14:foregroundMark x1="25625" y1="69792" x2="25625" y2="69792"/>
                        <a14:foregroundMark x1="42656" y1="77083" x2="42656" y2="77083"/>
                        <a14:foregroundMark x1="39219" y1="66875" x2="39219" y2="66875"/>
                        <a14:foregroundMark x1="38125" y1="62083" x2="38125" y2="62083"/>
                        <a14:foregroundMark x1="20625" y1="63333" x2="20625" y2="63333"/>
                        <a14:foregroundMark x1="5156" y1="62917" x2="5156" y2="62917"/>
                        <a14:foregroundMark x1="5000" y1="71667" x2="5000" y2="71667"/>
                        <a14:foregroundMark x1="16406" y1="63333" x2="16406" y2="63333"/>
                        <a14:foregroundMark x1="27187" y1="60417" x2="27187" y2="60417"/>
                        <a14:foregroundMark x1="34844" y1="58125" x2="34844" y2="58125"/>
                        <a14:foregroundMark x1="46250" y1="56458" x2="46250" y2="56458"/>
                        <a14:foregroundMark x1="44063" y1="56042" x2="44063" y2="56042"/>
                        <a14:foregroundMark x1="54063" y1="64375" x2="54063" y2="64375"/>
                        <a14:foregroundMark x1="64688" y1="59583" x2="64688" y2="59583"/>
                        <a14:foregroundMark x1="82813" y1="62917" x2="82813" y2="62917"/>
                        <a14:foregroundMark x1="78750" y1="56458" x2="78750" y2="56458"/>
                        <a14:foregroundMark x1="81719" y1="53125" x2="81719" y2="53125"/>
                        <a14:foregroundMark x1="81563" y1="47708" x2="81563" y2="47708"/>
                        <a14:foregroundMark x1="89375" y1="44792" x2="89375" y2="44792"/>
                        <a14:foregroundMark x1="96250" y1="42917" x2="96250" y2="42917"/>
                        <a14:foregroundMark x1="60938" y1="51667" x2="60938" y2="51667"/>
                      </a14:backgroundRemoval>
                    </a14:imgEffect>
                  </a14:imgLayer>
                </a14:imgProps>
              </a:ext>
            </a:extLst>
          </a:blip>
          <a:stretch>
            <a:fillRect/>
          </a:stretch>
        </p:blipFill>
        <p:spPr>
          <a:xfrm>
            <a:off x="1516232" y="4308944"/>
            <a:ext cx="3689513" cy="2767135"/>
          </a:xfrm>
          <a:prstGeom prst="rect">
            <a:avLst/>
          </a:prstGeom>
        </p:spPr>
      </p:pic>
      <p:pic>
        <p:nvPicPr>
          <p:cNvPr id="5" name="Content Placeholder 4"/>
          <p:cNvPicPr>
            <a:picLocks noChangeAspect="1"/>
          </p:cNvPicPr>
          <p:nvPr/>
        </p:nvPicPr>
        <p:blipFill rotWithShape="1">
          <a:blip r:embed="rId6"/>
          <a:srcRect b="17482"/>
          <a:stretch/>
        </p:blipFill>
        <p:spPr>
          <a:xfrm>
            <a:off x="6644225" y="4632272"/>
            <a:ext cx="3817870" cy="2100270"/>
          </a:xfrm>
          <a:prstGeom prst="rect">
            <a:avLst/>
          </a:prstGeom>
        </p:spPr>
      </p:pic>
      <p:sp>
        <p:nvSpPr>
          <p:cNvPr id="6" name="TextBox 5"/>
          <p:cNvSpPr txBox="1"/>
          <p:nvPr/>
        </p:nvSpPr>
        <p:spPr>
          <a:xfrm>
            <a:off x="3817129" y="1482023"/>
            <a:ext cx="956930" cy="861774"/>
          </a:xfrm>
          <a:prstGeom prst="rect">
            <a:avLst/>
          </a:prstGeom>
          <a:noFill/>
        </p:spPr>
        <p:txBody>
          <a:bodyPr wrap="square" rtlCol="0">
            <a:spAutoFit/>
          </a:bodyPr>
          <a:lstStyle/>
          <a:p>
            <a:r>
              <a:rPr lang="en-US" sz="5000" b="1" dirty="0">
                <a:latin typeface="Century Gothic" panose="020B0502020202020204" pitchFamily="34" charset="0"/>
              </a:rPr>
              <a:t>1</a:t>
            </a:r>
          </a:p>
        </p:txBody>
      </p:sp>
      <p:sp>
        <p:nvSpPr>
          <p:cNvPr id="7" name="TextBox 6"/>
          <p:cNvSpPr txBox="1"/>
          <p:nvPr/>
        </p:nvSpPr>
        <p:spPr>
          <a:xfrm>
            <a:off x="9338953" y="1259801"/>
            <a:ext cx="956930" cy="861774"/>
          </a:xfrm>
          <a:prstGeom prst="rect">
            <a:avLst/>
          </a:prstGeom>
          <a:noFill/>
        </p:spPr>
        <p:txBody>
          <a:bodyPr wrap="square" rtlCol="0">
            <a:spAutoFit/>
          </a:bodyPr>
          <a:lstStyle/>
          <a:p>
            <a:r>
              <a:rPr lang="en-US" sz="5000" b="1" dirty="0">
                <a:latin typeface="Century Gothic" panose="020B0502020202020204" pitchFamily="34" charset="0"/>
              </a:rPr>
              <a:t>2</a:t>
            </a:r>
          </a:p>
        </p:txBody>
      </p:sp>
      <p:sp>
        <p:nvSpPr>
          <p:cNvPr id="8" name="TextBox 7"/>
          <p:cNvSpPr txBox="1"/>
          <p:nvPr/>
        </p:nvSpPr>
        <p:spPr>
          <a:xfrm>
            <a:off x="1771062" y="4482842"/>
            <a:ext cx="956930" cy="861774"/>
          </a:xfrm>
          <a:prstGeom prst="rect">
            <a:avLst/>
          </a:prstGeom>
          <a:noFill/>
        </p:spPr>
        <p:txBody>
          <a:bodyPr wrap="square" rtlCol="0">
            <a:spAutoFit/>
          </a:bodyPr>
          <a:lstStyle/>
          <a:p>
            <a:r>
              <a:rPr lang="en-US" sz="5000" b="1" dirty="0">
                <a:latin typeface="Century Gothic" panose="020B0502020202020204" pitchFamily="34" charset="0"/>
              </a:rPr>
              <a:t>3</a:t>
            </a:r>
          </a:p>
        </p:txBody>
      </p:sp>
      <p:sp>
        <p:nvSpPr>
          <p:cNvPr id="9" name="TextBox 8"/>
          <p:cNvSpPr txBox="1"/>
          <p:nvPr/>
        </p:nvSpPr>
        <p:spPr>
          <a:xfrm>
            <a:off x="9716431" y="4632272"/>
            <a:ext cx="956930" cy="861774"/>
          </a:xfrm>
          <a:prstGeom prst="rect">
            <a:avLst/>
          </a:prstGeom>
          <a:noFill/>
        </p:spPr>
        <p:txBody>
          <a:bodyPr wrap="square" rtlCol="0">
            <a:spAutoFit/>
          </a:bodyPr>
          <a:lstStyle/>
          <a:p>
            <a:r>
              <a:rPr lang="en-US" sz="5000" b="1" dirty="0">
                <a:latin typeface="Century Gothic" panose="020B0502020202020204" pitchFamily="34" charset="0"/>
              </a:rPr>
              <a:t>4</a:t>
            </a:r>
          </a:p>
        </p:txBody>
      </p:sp>
      <p:sp>
        <p:nvSpPr>
          <p:cNvPr id="10"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Modern equivalent?</a:t>
            </a:r>
          </a:p>
        </p:txBody>
      </p:sp>
    </p:spTree>
    <p:extLst>
      <p:ext uri="{BB962C8B-B14F-4D97-AF65-F5344CB8AC3E}">
        <p14:creationId xmlns:p14="http://schemas.microsoft.com/office/powerpoint/2010/main" val="42382583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Combine</a:t>
            </a:r>
          </a:p>
        </p:txBody>
      </p:sp>
      <p:sp>
        <p:nvSpPr>
          <p:cNvPr id="3" name="Content Placeholder 2"/>
          <p:cNvSpPr>
            <a:spLocks noGrp="1"/>
          </p:cNvSpPr>
          <p:nvPr>
            <p:ph sz="half" idx="1"/>
          </p:nvPr>
        </p:nvSpPr>
        <p:spPr/>
        <p:txBody>
          <a:bodyPr/>
          <a:lstStyle/>
          <a:p>
            <a:r>
              <a:rPr lang="en-US" dirty="0"/>
              <a:t>In this photo you can see where the husks and kernels are removed from the cob, and how they are sorted out.</a:t>
            </a:r>
          </a:p>
          <a:p>
            <a:r>
              <a:rPr lang="en-US" dirty="0"/>
              <a:t>What benefits are there to putting the husks and cobs back onto the field (</a:t>
            </a:r>
            <a:r>
              <a:rPr lang="en-US" dirty="0">
                <a:solidFill>
                  <a:srgbClr val="00B0F0"/>
                </a:solidFill>
              </a:rPr>
              <a:t>#5</a:t>
            </a:r>
            <a:r>
              <a:rPr lang="en-US" dirty="0"/>
              <a:t>)?</a:t>
            </a:r>
          </a:p>
        </p:txBody>
      </p:sp>
      <p:pic>
        <p:nvPicPr>
          <p:cNvPr id="5" name="Content Placeholder 5"/>
          <p:cNvPicPr>
            <a:picLocks noGrp="1" noChangeAspect="1"/>
          </p:cNvPicPr>
          <p:nvPr>
            <p:ph sz="half" idx="2"/>
          </p:nvPr>
        </p:nvPicPr>
        <p:blipFill>
          <a:blip r:embed="rId3"/>
          <a:stretch>
            <a:fillRect/>
          </a:stretch>
        </p:blipFill>
        <p:spPr>
          <a:xfrm>
            <a:off x="6096000" y="2005986"/>
            <a:ext cx="5552162" cy="3990616"/>
          </a:xfrm>
          <a:prstGeom prst="rect">
            <a:avLst/>
          </a:prstGeom>
        </p:spPr>
      </p:pic>
      <p:sp>
        <p:nvSpPr>
          <p:cNvPr id="6" name="Oval 5"/>
          <p:cNvSpPr/>
          <p:nvPr/>
        </p:nvSpPr>
        <p:spPr>
          <a:xfrm>
            <a:off x="8585026" y="3281819"/>
            <a:ext cx="1423270" cy="1177447"/>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6433175" y="2994299"/>
            <a:ext cx="813116" cy="864102"/>
          </a:xfrm>
          <a:prstGeom prst="ellipse">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136" y="5774489"/>
            <a:ext cx="1638739" cy="956113"/>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659784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What does this tool do?</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9550" y="857250"/>
            <a:ext cx="3771900" cy="565785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2020094"/>
            <a:ext cx="6248400" cy="4165600"/>
          </a:xfrm>
          <a:prstGeom prst="rect">
            <a:avLst/>
          </a:prstGeom>
        </p:spPr>
      </p:pic>
    </p:spTree>
    <p:extLst>
      <p:ext uri="{BB962C8B-B14F-4D97-AF65-F5344CB8AC3E}">
        <p14:creationId xmlns:p14="http://schemas.microsoft.com/office/powerpoint/2010/main" val="2979997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5725801" y="3846787"/>
            <a:ext cx="3524736" cy="2811956"/>
          </a:xfrm>
          <a:prstGeom prst="rect">
            <a:avLst/>
          </a:prstGeom>
        </p:spPr>
      </p:pic>
      <p:sp>
        <p:nvSpPr>
          <p:cNvPr id="3" name="Title 2"/>
          <p:cNvSpPr>
            <a:spLocks noGrp="1"/>
          </p:cNvSpPr>
          <p:nvPr>
            <p:ph type="title"/>
          </p:nvPr>
        </p:nvSpPr>
        <p:spPr/>
        <p:txBody>
          <a:bodyPr/>
          <a:lstStyle/>
          <a:p>
            <a:r>
              <a:rPr lang="en-US" b="1" dirty="0"/>
              <a:t>It’s an antique corn dryer!</a:t>
            </a:r>
          </a:p>
        </p:txBody>
      </p:sp>
      <p:sp>
        <p:nvSpPr>
          <p:cNvPr id="4" name="Content Placeholder 3"/>
          <p:cNvSpPr>
            <a:spLocks noGrp="1"/>
          </p:cNvSpPr>
          <p:nvPr>
            <p:ph sz="half" idx="1"/>
          </p:nvPr>
        </p:nvSpPr>
        <p:spPr>
          <a:xfrm>
            <a:off x="838200" y="1690688"/>
            <a:ext cx="5181600" cy="4351338"/>
          </a:xfrm>
        </p:spPr>
        <p:txBody>
          <a:bodyPr>
            <a:normAutofit lnSpcReduction="10000"/>
          </a:bodyPr>
          <a:lstStyle/>
          <a:p>
            <a:r>
              <a:rPr lang="en-US" dirty="0"/>
              <a:t>In order to store grain for long periods of time, drying it has been a common practice for a long time.</a:t>
            </a:r>
          </a:p>
          <a:p>
            <a:r>
              <a:rPr lang="en-US" dirty="0"/>
              <a:t>This tool would hold ears of corn and allow them to dry.</a:t>
            </a:r>
          </a:p>
          <a:p>
            <a:r>
              <a:rPr lang="en-US" dirty="0"/>
              <a:t>For larger amounts of corn, producers also used </a:t>
            </a:r>
            <a:r>
              <a:rPr lang="en-US" b="1" dirty="0"/>
              <a:t>corn cribs</a:t>
            </a:r>
            <a:r>
              <a:rPr lang="en-US" dirty="0"/>
              <a:t>, which were large huts with plenty of holes so the grain could dry on the cob.</a:t>
            </a:r>
          </a:p>
        </p:txBody>
      </p:sp>
      <p:pic>
        <p:nvPicPr>
          <p:cNvPr id="8" name="Content Placeholder 7"/>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7832404" y="365125"/>
            <a:ext cx="4026322" cy="4351338"/>
          </a:xfr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3136" y="5774489"/>
            <a:ext cx="1638739" cy="956113"/>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034823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5"/>
          <p:cNvPicPr>
            <a:picLocks noChangeAspect="1"/>
          </p:cNvPicPr>
          <p:nvPr/>
        </p:nvPicPr>
        <p:blipFill rotWithShape="1">
          <a:blip r:embed="rId2"/>
          <a:srcRect t="12936" r="2122"/>
          <a:stretch/>
        </p:blipFill>
        <p:spPr>
          <a:xfrm>
            <a:off x="1516232" y="1307136"/>
            <a:ext cx="3207333" cy="2664582"/>
          </a:xfrm>
          <a:prstGeom prst="rect">
            <a:avLst/>
          </a:prstGeom>
        </p:spPr>
      </p:pic>
      <p:pic>
        <p:nvPicPr>
          <p:cNvPr id="3" name="Picture 2" descr="r4d015712_S690_642x462"/>
          <p:cNvPicPr>
            <a:picLocks noChangeAspect="1" noChangeArrowheads="1"/>
          </p:cNvPicPr>
          <p:nvPr/>
        </p:nvPicPr>
        <p:blipFill rotWithShape="1">
          <a:blip r:embed="rId3">
            <a:extLst>
              <a:ext uri="{28A0092B-C50C-407E-A947-70E740481C1C}">
                <a14:useLocalDpi xmlns:a14="http://schemas.microsoft.com/office/drawing/2010/main" val="0"/>
              </a:ext>
            </a:extLst>
          </a:blip>
          <a:srcRect l="7521" t="2553" r="13881" b="2979"/>
          <a:stretch/>
        </p:blipFill>
        <p:spPr bwMode="auto">
          <a:xfrm>
            <a:off x="6825115" y="1307136"/>
            <a:ext cx="3369781" cy="2914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4" name="Content Placeholder 4"/>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7187" y1="78125" x2="7187" y2="78125"/>
                        <a14:foregroundMark x1="23750" y1="82083" x2="23750" y2="82083"/>
                        <a14:foregroundMark x1="25625" y1="69792" x2="25625" y2="69792"/>
                        <a14:foregroundMark x1="42656" y1="77083" x2="42656" y2="77083"/>
                        <a14:foregroundMark x1="39219" y1="66875" x2="39219" y2="66875"/>
                        <a14:foregroundMark x1="38125" y1="62083" x2="38125" y2="62083"/>
                        <a14:foregroundMark x1="20625" y1="63333" x2="20625" y2="63333"/>
                        <a14:foregroundMark x1="5156" y1="62917" x2="5156" y2="62917"/>
                        <a14:foregroundMark x1="5000" y1="71667" x2="5000" y2="71667"/>
                        <a14:foregroundMark x1="16406" y1="63333" x2="16406" y2="63333"/>
                        <a14:foregroundMark x1="27187" y1="60417" x2="27187" y2="60417"/>
                        <a14:foregroundMark x1="34844" y1="58125" x2="34844" y2="58125"/>
                        <a14:foregroundMark x1="46250" y1="56458" x2="46250" y2="56458"/>
                        <a14:foregroundMark x1="44063" y1="56042" x2="44063" y2="56042"/>
                        <a14:foregroundMark x1="54063" y1="64375" x2="54063" y2="64375"/>
                        <a14:foregroundMark x1="64688" y1="59583" x2="64688" y2="59583"/>
                        <a14:foregroundMark x1="82813" y1="62917" x2="82813" y2="62917"/>
                        <a14:foregroundMark x1="78750" y1="56458" x2="78750" y2="56458"/>
                        <a14:foregroundMark x1="81719" y1="53125" x2="81719" y2="53125"/>
                        <a14:foregroundMark x1="81563" y1="47708" x2="81563" y2="47708"/>
                        <a14:foregroundMark x1="89375" y1="44792" x2="89375" y2="44792"/>
                        <a14:foregroundMark x1="96250" y1="42917" x2="96250" y2="42917"/>
                        <a14:foregroundMark x1="60938" y1="51667" x2="60938" y2="51667"/>
                      </a14:backgroundRemoval>
                    </a14:imgEffect>
                  </a14:imgLayer>
                </a14:imgProps>
              </a:ext>
            </a:extLst>
          </a:blip>
          <a:stretch>
            <a:fillRect/>
          </a:stretch>
        </p:blipFill>
        <p:spPr>
          <a:xfrm>
            <a:off x="1516232" y="4308944"/>
            <a:ext cx="3689513" cy="2767135"/>
          </a:xfrm>
          <a:prstGeom prst="rect">
            <a:avLst/>
          </a:prstGeom>
        </p:spPr>
      </p:pic>
      <p:pic>
        <p:nvPicPr>
          <p:cNvPr id="5" name="Content Placeholder 4"/>
          <p:cNvPicPr>
            <a:picLocks noChangeAspect="1"/>
          </p:cNvPicPr>
          <p:nvPr/>
        </p:nvPicPr>
        <p:blipFill rotWithShape="1">
          <a:blip r:embed="rId6"/>
          <a:srcRect b="17482"/>
          <a:stretch/>
        </p:blipFill>
        <p:spPr>
          <a:xfrm>
            <a:off x="6644225" y="4632272"/>
            <a:ext cx="3817870" cy="2100270"/>
          </a:xfrm>
          <a:prstGeom prst="rect">
            <a:avLst/>
          </a:prstGeom>
        </p:spPr>
      </p:pic>
      <p:sp>
        <p:nvSpPr>
          <p:cNvPr id="6" name="TextBox 5"/>
          <p:cNvSpPr txBox="1"/>
          <p:nvPr/>
        </p:nvSpPr>
        <p:spPr>
          <a:xfrm>
            <a:off x="3817129" y="1482023"/>
            <a:ext cx="956930" cy="861774"/>
          </a:xfrm>
          <a:prstGeom prst="rect">
            <a:avLst/>
          </a:prstGeom>
          <a:noFill/>
        </p:spPr>
        <p:txBody>
          <a:bodyPr wrap="square" rtlCol="0">
            <a:spAutoFit/>
          </a:bodyPr>
          <a:lstStyle/>
          <a:p>
            <a:r>
              <a:rPr lang="en-US" sz="5000" b="1" dirty="0">
                <a:latin typeface="Century Gothic" panose="020B0502020202020204" pitchFamily="34" charset="0"/>
              </a:rPr>
              <a:t>1</a:t>
            </a:r>
          </a:p>
        </p:txBody>
      </p:sp>
      <p:sp>
        <p:nvSpPr>
          <p:cNvPr id="7" name="TextBox 6"/>
          <p:cNvSpPr txBox="1"/>
          <p:nvPr/>
        </p:nvSpPr>
        <p:spPr>
          <a:xfrm>
            <a:off x="9338953" y="1259801"/>
            <a:ext cx="956930" cy="861774"/>
          </a:xfrm>
          <a:prstGeom prst="rect">
            <a:avLst/>
          </a:prstGeom>
          <a:noFill/>
        </p:spPr>
        <p:txBody>
          <a:bodyPr wrap="square" rtlCol="0">
            <a:spAutoFit/>
          </a:bodyPr>
          <a:lstStyle/>
          <a:p>
            <a:r>
              <a:rPr lang="en-US" sz="5000" b="1" dirty="0">
                <a:latin typeface="Century Gothic" panose="020B0502020202020204" pitchFamily="34" charset="0"/>
              </a:rPr>
              <a:t>2</a:t>
            </a:r>
          </a:p>
        </p:txBody>
      </p:sp>
      <p:sp>
        <p:nvSpPr>
          <p:cNvPr id="8" name="TextBox 7"/>
          <p:cNvSpPr txBox="1"/>
          <p:nvPr/>
        </p:nvSpPr>
        <p:spPr>
          <a:xfrm>
            <a:off x="1771062" y="4482842"/>
            <a:ext cx="956930" cy="861774"/>
          </a:xfrm>
          <a:prstGeom prst="rect">
            <a:avLst/>
          </a:prstGeom>
          <a:noFill/>
        </p:spPr>
        <p:txBody>
          <a:bodyPr wrap="square" rtlCol="0">
            <a:spAutoFit/>
          </a:bodyPr>
          <a:lstStyle/>
          <a:p>
            <a:r>
              <a:rPr lang="en-US" sz="5000" b="1" dirty="0">
                <a:latin typeface="Century Gothic" panose="020B0502020202020204" pitchFamily="34" charset="0"/>
              </a:rPr>
              <a:t>3</a:t>
            </a:r>
          </a:p>
        </p:txBody>
      </p:sp>
      <p:sp>
        <p:nvSpPr>
          <p:cNvPr id="9" name="TextBox 8"/>
          <p:cNvSpPr txBox="1"/>
          <p:nvPr/>
        </p:nvSpPr>
        <p:spPr>
          <a:xfrm>
            <a:off x="9716431" y="4632272"/>
            <a:ext cx="956930" cy="861774"/>
          </a:xfrm>
          <a:prstGeom prst="rect">
            <a:avLst/>
          </a:prstGeom>
          <a:noFill/>
        </p:spPr>
        <p:txBody>
          <a:bodyPr wrap="square" rtlCol="0">
            <a:spAutoFit/>
          </a:bodyPr>
          <a:lstStyle/>
          <a:p>
            <a:r>
              <a:rPr lang="en-US" sz="5000" b="1" dirty="0">
                <a:latin typeface="Century Gothic" panose="020B0502020202020204" pitchFamily="34" charset="0"/>
              </a:rPr>
              <a:t>4</a:t>
            </a:r>
          </a:p>
        </p:txBody>
      </p:sp>
      <p:sp>
        <p:nvSpPr>
          <p:cNvPr id="10"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Modern equivalent?</a:t>
            </a:r>
          </a:p>
        </p:txBody>
      </p:sp>
    </p:spTree>
    <p:extLst>
      <p:ext uri="{BB962C8B-B14F-4D97-AF65-F5344CB8AC3E}">
        <p14:creationId xmlns:p14="http://schemas.microsoft.com/office/powerpoint/2010/main" val="41824948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Mechanical Grain Dryer</a:t>
            </a:r>
          </a:p>
        </p:txBody>
      </p:sp>
      <p:sp>
        <p:nvSpPr>
          <p:cNvPr id="3" name="Content Placeholder 2"/>
          <p:cNvSpPr>
            <a:spLocks noGrp="1"/>
          </p:cNvSpPr>
          <p:nvPr>
            <p:ph sz="half" idx="1"/>
          </p:nvPr>
        </p:nvSpPr>
        <p:spPr/>
        <p:txBody>
          <a:bodyPr>
            <a:normAutofit/>
          </a:bodyPr>
          <a:lstStyle/>
          <a:p>
            <a:r>
              <a:rPr lang="en-US" dirty="0"/>
              <a:t>Today, grain dryers will be used to dry corn kernels after they are off the cob.</a:t>
            </a:r>
          </a:p>
          <a:p>
            <a:r>
              <a:rPr lang="en-US" dirty="0"/>
              <a:t>Grain dryers will generally push air through the bottom of the bin, and use augers to push dry grain to the top, allowing wet grain to reach the airflow at the bottom.</a:t>
            </a:r>
          </a:p>
        </p:txBody>
      </p:sp>
      <p:pic>
        <p:nvPicPr>
          <p:cNvPr id="5" name="Content Placeholder 5"/>
          <p:cNvPicPr>
            <a:picLocks noGrp="1" noChangeAspect="1"/>
          </p:cNvPicPr>
          <p:nvPr>
            <p:ph sz="half" idx="2"/>
          </p:nvPr>
        </p:nvPicPr>
        <p:blipFill>
          <a:blip r:embed="rId3"/>
          <a:stretch>
            <a:fillRect/>
          </a:stretch>
        </p:blipFill>
        <p:spPr>
          <a:xfrm>
            <a:off x="6433496" y="1825625"/>
            <a:ext cx="4659008" cy="4351338"/>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136" y="5774489"/>
            <a:ext cx="1638739" cy="956113"/>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117216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0" fontAlgn="base" hangingPunct="0">
              <a:spcAft>
                <a:spcPct val="0"/>
              </a:spcAft>
            </a:pPr>
            <a:r>
              <a:rPr lang="en-US" sz="6000" b="1" dirty="0" err="1">
                <a:latin typeface="Arial" panose="020B0604020202020204" pitchFamily="34" charset="0"/>
              </a:rPr>
              <a:t>ag·ri·cul·ture</a:t>
            </a:r>
            <a:br>
              <a:rPr lang="en-US" sz="6000" b="1" dirty="0">
                <a:latin typeface="Arial" panose="020B0604020202020204" pitchFamily="34" charset="0"/>
              </a:rPr>
            </a:br>
            <a:r>
              <a:rPr lang="en-US" i="1" dirty="0">
                <a:latin typeface="Arial" panose="020B0604020202020204" pitchFamily="34" charset="0"/>
              </a:rPr>
              <a:t>noun</a:t>
            </a:r>
            <a:r>
              <a:rPr lang="en-US" dirty="0">
                <a:latin typeface="Arial" panose="020B0604020202020204" pitchFamily="34" charset="0"/>
              </a:rPr>
              <a:t> \</a:t>
            </a:r>
            <a:r>
              <a:rPr lang="en-US" dirty="0">
                <a:latin typeface="Lucida Sans Unicode" panose="020B0602030504020204" pitchFamily="34" charset="0"/>
                <a:cs typeface="Lucida Sans Unicode" panose="020B0602030504020204" pitchFamily="34" charset="0"/>
              </a:rPr>
              <a:t>ˈ</a:t>
            </a:r>
            <a:r>
              <a:rPr lang="en-US" dirty="0"/>
              <a:t>a-</a:t>
            </a:r>
            <a:r>
              <a:rPr lang="en-US" dirty="0" err="1"/>
              <a:t>gri</a:t>
            </a:r>
            <a:r>
              <a:rPr lang="en-US" dirty="0"/>
              <a:t>-</a:t>
            </a:r>
            <a:r>
              <a:rPr lang="en-US" dirty="0">
                <a:latin typeface="Lucida Sans Unicode" panose="020B0602030504020204" pitchFamily="34" charset="0"/>
                <a:cs typeface="Lucida Sans Unicode" panose="020B0602030504020204" pitchFamily="34" charset="0"/>
              </a:rPr>
              <a:t>ˌ</a:t>
            </a:r>
            <a:r>
              <a:rPr lang="en-US" dirty="0" err="1"/>
              <a:t>kəl-chər</a:t>
            </a:r>
            <a:r>
              <a:rPr lang="en-US" dirty="0"/>
              <a:t>\</a:t>
            </a:r>
            <a:r>
              <a:rPr lang="en-US" dirty="0">
                <a:latin typeface="Arial" panose="020B0604020202020204" pitchFamily="34" charset="0"/>
              </a:rPr>
              <a:t> </a:t>
            </a:r>
          </a:p>
        </p:txBody>
      </p:sp>
      <p:sp>
        <p:nvSpPr>
          <p:cNvPr id="3" name="Content Placeholder 2"/>
          <p:cNvSpPr>
            <a:spLocks noGrp="1"/>
          </p:cNvSpPr>
          <p:nvPr>
            <p:ph idx="1"/>
          </p:nvPr>
        </p:nvSpPr>
        <p:spPr/>
        <p:txBody>
          <a:bodyPr/>
          <a:lstStyle/>
          <a:p>
            <a:pPr marL="0" indent="0" eaLnBrk="0" fontAlgn="base" hangingPunct="0">
              <a:spcBef>
                <a:spcPct val="0"/>
              </a:spcBef>
              <a:spcAft>
                <a:spcPct val="0"/>
              </a:spcAft>
              <a:buNone/>
            </a:pPr>
            <a:endParaRPr lang="en-US" dirty="0">
              <a:latin typeface="Arial" panose="020B0604020202020204" pitchFamily="34" charset="0"/>
            </a:endParaRPr>
          </a:p>
          <a:p>
            <a:pPr marL="0" indent="0" eaLnBrk="0" fontAlgn="base" hangingPunct="0">
              <a:spcBef>
                <a:spcPct val="0"/>
              </a:spcBef>
              <a:spcAft>
                <a:spcPct val="0"/>
              </a:spcAft>
              <a:buNone/>
            </a:pPr>
            <a:r>
              <a:rPr lang="en-US" dirty="0">
                <a:latin typeface="Arial" panose="020B0604020202020204" pitchFamily="34" charset="0"/>
              </a:rPr>
              <a:t>Dictionary Definition:</a:t>
            </a:r>
          </a:p>
          <a:p>
            <a:pPr eaLnBrk="0" fontAlgn="base" hangingPunct="0">
              <a:spcBef>
                <a:spcPct val="0"/>
              </a:spcBef>
              <a:spcAft>
                <a:spcPct val="0"/>
              </a:spcAft>
            </a:pPr>
            <a:r>
              <a:rPr lang="en-US" dirty="0">
                <a:latin typeface="Arial" panose="020B0604020202020204" pitchFamily="34" charset="0"/>
              </a:rPr>
              <a:t>The science, art, or practice of cultivating the soil, producing crops, and raising livestock and in </a:t>
            </a:r>
            <a:r>
              <a:rPr lang="en-US" dirty="0"/>
              <a:t>varying degrees the preparation and marketing of the resulting products.</a:t>
            </a:r>
          </a:p>
          <a:p>
            <a:pPr marL="0" indent="0" eaLnBrk="0" fontAlgn="base" hangingPunct="0">
              <a:spcBef>
                <a:spcPct val="0"/>
              </a:spcBef>
              <a:spcAft>
                <a:spcPct val="0"/>
              </a:spcAft>
              <a:buNone/>
            </a:pPr>
            <a:endParaRPr lang="en-US" dirty="0">
              <a:latin typeface="Arial" panose="020B0604020202020204" pitchFamily="34" charset="0"/>
            </a:endParaRPr>
          </a:p>
          <a:p>
            <a:pPr marL="0" indent="0" eaLnBrk="0" fontAlgn="base" hangingPunct="0">
              <a:spcBef>
                <a:spcPct val="0"/>
              </a:spcBef>
              <a:spcAft>
                <a:spcPct val="0"/>
              </a:spcAft>
              <a:buNone/>
            </a:pPr>
            <a:r>
              <a:rPr lang="en-US" dirty="0">
                <a:latin typeface="Arial" panose="020B0604020202020204" pitchFamily="34" charset="0"/>
              </a:rPr>
              <a:t>In Simpler Terms: </a:t>
            </a:r>
          </a:p>
          <a:p>
            <a:pPr eaLnBrk="0" fontAlgn="base" hangingPunct="0">
              <a:spcBef>
                <a:spcPct val="0"/>
              </a:spcBef>
              <a:spcAft>
                <a:spcPct val="0"/>
              </a:spcAft>
            </a:pPr>
            <a:r>
              <a:rPr lang="en-US" dirty="0">
                <a:latin typeface="Arial" panose="020B0604020202020204" pitchFamily="34" charset="0"/>
              </a:rPr>
              <a:t>Everything involved with growing plants and animals to be used for something else. </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136" y="5774489"/>
            <a:ext cx="1638739" cy="956113"/>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16311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t>Summary</a:t>
            </a:r>
          </a:p>
        </p:txBody>
      </p:sp>
      <p:sp>
        <p:nvSpPr>
          <p:cNvPr id="5" name="Text Placeholder 4"/>
          <p:cNvSpPr>
            <a:spLocks noGrp="1"/>
          </p:cNvSpPr>
          <p:nvPr>
            <p:ph type="body" idx="1"/>
          </p:nvPr>
        </p:nvSpPr>
        <p:spPr/>
        <p:txBody>
          <a:bodyPr/>
          <a:lstStyle/>
          <a:p>
            <a:r>
              <a:rPr lang="en-US" dirty="0"/>
              <a:t>Antique tools</a:t>
            </a:r>
          </a:p>
        </p:txBody>
      </p:sp>
      <p:sp>
        <p:nvSpPr>
          <p:cNvPr id="6" name="Content Placeholder 5"/>
          <p:cNvSpPr>
            <a:spLocks noGrp="1"/>
          </p:cNvSpPr>
          <p:nvPr>
            <p:ph sz="half" idx="2"/>
          </p:nvPr>
        </p:nvSpPr>
        <p:spPr/>
        <p:txBody>
          <a:bodyPr/>
          <a:lstStyle/>
          <a:p>
            <a:r>
              <a:rPr lang="en-US" dirty="0">
                <a:solidFill>
                  <a:schemeClr val="accent6">
                    <a:lumMod val="50000"/>
                  </a:schemeClr>
                </a:solidFill>
              </a:rPr>
              <a:t>Hand planter</a:t>
            </a:r>
          </a:p>
          <a:p>
            <a:r>
              <a:rPr lang="en-US" dirty="0">
                <a:solidFill>
                  <a:schemeClr val="accent5">
                    <a:lumMod val="50000"/>
                  </a:schemeClr>
                </a:solidFill>
              </a:rPr>
              <a:t>Garden hoe</a:t>
            </a:r>
          </a:p>
          <a:p>
            <a:r>
              <a:rPr lang="en-US" dirty="0">
                <a:solidFill>
                  <a:schemeClr val="accent2">
                    <a:lumMod val="50000"/>
                  </a:schemeClr>
                </a:solidFill>
              </a:rPr>
              <a:t>Corn husking glove</a:t>
            </a:r>
          </a:p>
          <a:p>
            <a:r>
              <a:rPr lang="en-US" dirty="0">
                <a:solidFill>
                  <a:schemeClr val="accent2">
                    <a:lumMod val="50000"/>
                  </a:schemeClr>
                </a:solidFill>
              </a:rPr>
              <a:t>Corn knife</a:t>
            </a:r>
          </a:p>
          <a:p>
            <a:r>
              <a:rPr lang="en-US" dirty="0">
                <a:solidFill>
                  <a:schemeClr val="accent2">
                    <a:lumMod val="50000"/>
                  </a:schemeClr>
                </a:solidFill>
              </a:rPr>
              <a:t>Corn sheller</a:t>
            </a:r>
          </a:p>
          <a:p>
            <a:r>
              <a:rPr lang="en-US" dirty="0">
                <a:solidFill>
                  <a:schemeClr val="accent4">
                    <a:lumMod val="75000"/>
                  </a:schemeClr>
                </a:solidFill>
              </a:rPr>
              <a:t>Corn dryer</a:t>
            </a:r>
          </a:p>
        </p:txBody>
      </p:sp>
      <p:sp>
        <p:nvSpPr>
          <p:cNvPr id="7" name="Text Placeholder 6"/>
          <p:cNvSpPr>
            <a:spLocks noGrp="1"/>
          </p:cNvSpPr>
          <p:nvPr>
            <p:ph type="body" sz="quarter" idx="3"/>
          </p:nvPr>
        </p:nvSpPr>
        <p:spPr/>
        <p:txBody>
          <a:bodyPr/>
          <a:lstStyle/>
          <a:p>
            <a:r>
              <a:rPr lang="en-US" dirty="0"/>
              <a:t>Modern tools</a:t>
            </a:r>
          </a:p>
        </p:txBody>
      </p:sp>
      <p:sp>
        <p:nvSpPr>
          <p:cNvPr id="8" name="Content Placeholder 7"/>
          <p:cNvSpPr>
            <a:spLocks noGrp="1"/>
          </p:cNvSpPr>
          <p:nvPr>
            <p:ph sz="quarter" idx="4"/>
          </p:nvPr>
        </p:nvSpPr>
        <p:spPr/>
        <p:txBody>
          <a:bodyPr/>
          <a:lstStyle/>
          <a:p>
            <a:r>
              <a:rPr lang="en-US" dirty="0">
                <a:solidFill>
                  <a:schemeClr val="accent6">
                    <a:lumMod val="50000"/>
                  </a:schemeClr>
                </a:solidFill>
              </a:rPr>
              <a:t>Mechanical planter</a:t>
            </a:r>
          </a:p>
          <a:p>
            <a:r>
              <a:rPr lang="en-US" dirty="0">
                <a:solidFill>
                  <a:schemeClr val="accent5">
                    <a:lumMod val="50000"/>
                  </a:schemeClr>
                </a:solidFill>
              </a:rPr>
              <a:t>Field cultivator</a:t>
            </a:r>
          </a:p>
          <a:p>
            <a:r>
              <a:rPr lang="en-US" dirty="0">
                <a:solidFill>
                  <a:schemeClr val="accent2">
                    <a:lumMod val="50000"/>
                  </a:schemeClr>
                </a:solidFill>
              </a:rPr>
              <a:t>Combine harvester</a:t>
            </a:r>
          </a:p>
          <a:p>
            <a:r>
              <a:rPr lang="en-US" dirty="0">
                <a:solidFill>
                  <a:schemeClr val="accent4">
                    <a:lumMod val="75000"/>
                  </a:schemeClr>
                </a:solidFill>
              </a:rPr>
              <a:t>Mechanical grain dryer</a:t>
            </a:r>
          </a:p>
        </p:txBody>
      </p:sp>
    </p:spTree>
    <p:extLst>
      <p:ext uri="{BB962C8B-B14F-4D97-AF65-F5344CB8AC3E}">
        <p14:creationId xmlns:p14="http://schemas.microsoft.com/office/powerpoint/2010/main" val="32551062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258" y="1267097"/>
            <a:ext cx="11599816" cy="4702629"/>
          </a:xfrm>
        </p:spPr>
        <p:txBody>
          <a:bodyPr>
            <a:noAutofit/>
          </a:bodyPr>
          <a:lstStyle/>
          <a:p>
            <a:pPr algn="ctr"/>
            <a:r>
              <a:rPr lang="en-US" sz="6600" b="1" dirty="0">
                <a:effectLst>
                  <a:outerShdw blurRad="38100" dist="38100" dir="2700000" algn="tl">
                    <a:srgbClr val="000000">
                      <a:alpha val="43137"/>
                    </a:srgbClr>
                  </a:outerShdw>
                </a:effectLst>
                <a:latin typeface="Century Gothic" panose="020B0502020202020204" pitchFamily="34" charset="0"/>
              </a:rPr>
              <a:t>Where is STEM in Agriculture? </a:t>
            </a:r>
            <a:br>
              <a:rPr lang="en-US" sz="6600" dirty="0">
                <a:effectLst>
                  <a:outerShdw blurRad="38100" dist="38100" dir="2700000" algn="tl">
                    <a:srgbClr val="000000">
                      <a:alpha val="43137"/>
                    </a:srgbClr>
                  </a:outerShdw>
                </a:effectLst>
                <a:latin typeface="Century Gothic" panose="020B0502020202020204" pitchFamily="34" charset="0"/>
              </a:rPr>
            </a:br>
            <a:br>
              <a:rPr lang="en-US" sz="6600" dirty="0">
                <a:effectLst>
                  <a:outerShdw blurRad="38100" dist="38100" dir="2700000" algn="tl">
                    <a:srgbClr val="000000">
                      <a:alpha val="43137"/>
                    </a:srgbClr>
                  </a:outerShdw>
                </a:effectLst>
                <a:latin typeface="Century Gothic" panose="020B0502020202020204" pitchFamily="34" charset="0"/>
              </a:rPr>
            </a:br>
            <a:r>
              <a:rPr lang="en-US" sz="6600" dirty="0">
                <a:effectLst>
                  <a:outerShdw blurRad="38100" dist="38100" dir="2700000" algn="tl">
                    <a:srgbClr val="000000">
                      <a:alpha val="43137"/>
                    </a:srgbClr>
                  </a:outerShdw>
                </a:effectLst>
                <a:latin typeface="Century Gothic" panose="020B0502020202020204" pitchFamily="34" charset="0"/>
              </a:rPr>
              <a:t>Science - Technology </a:t>
            </a:r>
            <a:br>
              <a:rPr lang="en-US" sz="6600" dirty="0">
                <a:effectLst>
                  <a:outerShdw blurRad="38100" dist="38100" dir="2700000" algn="tl">
                    <a:srgbClr val="000000">
                      <a:alpha val="43137"/>
                    </a:srgbClr>
                  </a:outerShdw>
                </a:effectLst>
                <a:latin typeface="Century Gothic" panose="020B0502020202020204" pitchFamily="34" charset="0"/>
              </a:rPr>
            </a:br>
            <a:r>
              <a:rPr lang="en-US" sz="6600" dirty="0">
                <a:effectLst>
                  <a:outerShdw blurRad="38100" dist="38100" dir="2700000" algn="tl">
                    <a:srgbClr val="000000">
                      <a:alpha val="43137"/>
                    </a:srgbClr>
                  </a:outerShdw>
                </a:effectLst>
                <a:latin typeface="Century Gothic" panose="020B0502020202020204" pitchFamily="34" charset="0"/>
              </a:rPr>
              <a:t> Engineering - Math </a:t>
            </a:r>
            <a:br>
              <a:rPr lang="en-US" sz="6600" dirty="0">
                <a:effectLst>
                  <a:outerShdw blurRad="38100" dist="38100" dir="2700000" algn="tl">
                    <a:srgbClr val="000000">
                      <a:alpha val="43137"/>
                    </a:srgbClr>
                  </a:outerShdw>
                </a:effectLst>
                <a:latin typeface="Century Gothic" panose="020B0502020202020204" pitchFamily="34" charset="0"/>
              </a:rPr>
            </a:br>
            <a:br>
              <a:rPr lang="en-US" sz="2400" b="1" dirty="0">
                <a:effectLst>
                  <a:outerShdw blurRad="38100" dist="38100" dir="2700000" algn="tl">
                    <a:srgbClr val="000000">
                      <a:alpha val="43137"/>
                    </a:srgbClr>
                  </a:outerShdw>
                </a:effectLst>
                <a:latin typeface="Century Gothic" panose="020B0502020202020204" pitchFamily="34" charset="0"/>
              </a:rPr>
            </a:br>
            <a:endParaRPr lang="en-US" sz="10000" b="1" dirty="0">
              <a:effectLst>
                <a:outerShdw blurRad="38100" dist="38100" dir="2700000" algn="tl">
                  <a:srgbClr val="000000">
                    <a:alpha val="43137"/>
                  </a:srgbClr>
                </a:outerShdw>
              </a:effectLst>
              <a:latin typeface="Century Gothic" panose="020B0502020202020204" pitchFamily="34" charset="0"/>
            </a:endParaRPr>
          </a:p>
        </p:txBody>
      </p:sp>
    </p:spTree>
    <p:extLst>
      <p:ext uri="{BB962C8B-B14F-4D97-AF65-F5344CB8AC3E}">
        <p14:creationId xmlns:p14="http://schemas.microsoft.com/office/powerpoint/2010/main" val="35067914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258" y="1267097"/>
            <a:ext cx="11599816" cy="4702629"/>
          </a:xfrm>
        </p:spPr>
        <p:txBody>
          <a:bodyPr>
            <a:noAutofit/>
          </a:bodyPr>
          <a:lstStyle/>
          <a:p>
            <a:pPr algn="ctr"/>
            <a:r>
              <a:rPr lang="en-US" sz="6600" b="1" dirty="0">
                <a:effectLst>
                  <a:outerShdw blurRad="38100" dist="38100" dir="2700000" algn="tl">
                    <a:srgbClr val="000000">
                      <a:alpha val="43137"/>
                    </a:srgbClr>
                  </a:outerShdw>
                </a:effectLst>
                <a:latin typeface="Century Gothic" panose="020B0502020202020204" pitchFamily="34" charset="0"/>
              </a:rPr>
              <a:t>Where is STEM in Agriculture? </a:t>
            </a:r>
            <a:br>
              <a:rPr lang="en-US" sz="6600" dirty="0">
                <a:effectLst>
                  <a:outerShdw blurRad="38100" dist="38100" dir="2700000" algn="tl">
                    <a:srgbClr val="000000">
                      <a:alpha val="43137"/>
                    </a:srgbClr>
                  </a:outerShdw>
                </a:effectLst>
                <a:latin typeface="Century Gothic" panose="020B0502020202020204" pitchFamily="34" charset="0"/>
              </a:rPr>
            </a:br>
            <a:br>
              <a:rPr lang="en-US" sz="6600" dirty="0">
                <a:effectLst>
                  <a:outerShdw blurRad="38100" dist="38100" dir="2700000" algn="tl">
                    <a:srgbClr val="000000">
                      <a:alpha val="43137"/>
                    </a:srgbClr>
                  </a:outerShdw>
                </a:effectLst>
                <a:latin typeface="Century Gothic" panose="020B0502020202020204" pitchFamily="34" charset="0"/>
              </a:rPr>
            </a:br>
            <a:r>
              <a:rPr lang="en-US" sz="6600" dirty="0">
                <a:effectLst>
                  <a:outerShdw blurRad="38100" dist="38100" dir="2700000" algn="tl">
                    <a:srgbClr val="000000">
                      <a:alpha val="43137"/>
                    </a:srgbClr>
                  </a:outerShdw>
                </a:effectLst>
                <a:latin typeface="Century Gothic" panose="020B0502020202020204" pitchFamily="34" charset="0"/>
              </a:rPr>
              <a:t>Science - Technology </a:t>
            </a:r>
            <a:br>
              <a:rPr lang="en-US" sz="6600" dirty="0">
                <a:effectLst>
                  <a:outerShdw blurRad="38100" dist="38100" dir="2700000" algn="tl">
                    <a:srgbClr val="000000">
                      <a:alpha val="43137"/>
                    </a:srgbClr>
                  </a:outerShdw>
                </a:effectLst>
                <a:latin typeface="Century Gothic" panose="020B0502020202020204" pitchFamily="34" charset="0"/>
              </a:rPr>
            </a:br>
            <a:r>
              <a:rPr lang="en-US" sz="6600" dirty="0">
                <a:effectLst>
                  <a:outerShdw blurRad="38100" dist="38100" dir="2700000" algn="tl">
                    <a:srgbClr val="000000">
                      <a:alpha val="43137"/>
                    </a:srgbClr>
                  </a:outerShdw>
                </a:effectLst>
                <a:latin typeface="Century Gothic" panose="020B0502020202020204" pitchFamily="34" charset="0"/>
              </a:rPr>
              <a:t> Engineering - Math </a:t>
            </a:r>
            <a:br>
              <a:rPr lang="en-US" sz="6600" dirty="0">
                <a:effectLst>
                  <a:outerShdw blurRad="38100" dist="38100" dir="2700000" algn="tl">
                    <a:srgbClr val="000000">
                      <a:alpha val="43137"/>
                    </a:srgbClr>
                  </a:outerShdw>
                </a:effectLst>
                <a:latin typeface="Century Gothic" panose="020B0502020202020204" pitchFamily="34" charset="0"/>
              </a:rPr>
            </a:br>
            <a:br>
              <a:rPr lang="en-US" sz="2400" b="1" dirty="0">
                <a:effectLst>
                  <a:outerShdw blurRad="38100" dist="38100" dir="2700000" algn="tl">
                    <a:srgbClr val="000000">
                      <a:alpha val="43137"/>
                    </a:srgbClr>
                  </a:outerShdw>
                </a:effectLst>
                <a:latin typeface="Century Gothic" panose="020B0502020202020204" pitchFamily="34" charset="0"/>
              </a:rPr>
            </a:br>
            <a:endParaRPr lang="en-US" sz="10000" b="1" dirty="0">
              <a:effectLst>
                <a:outerShdw blurRad="38100" dist="38100" dir="2700000" algn="tl">
                  <a:srgbClr val="000000">
                    <a:alpha val="43137"/>
                  </a:srgbClr>
                </a:outerShdw>
              </a:effectLst>
              <a:latin typeface="Century Gothic" panose="020B0502020202020204"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136" y="5774489"/>
            <a:ext cx="1638739" cy="956113"/>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693969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8000" b="1" dirty="0">
                <a:latin typeface="Century Gothic" panose="020B0502020202020204" pitchFamily="34" charset="0"/>
              </a:rPr>
              <a:t>Farm Machines</a:t>
            </a:r>
          </a:p>
        </p:txBody>
      </p:sp>
      <p:sp>
        <p:nvSpPr>
          <p:cNvPr id="3" name="Subtitle 2"/>
          <p:cNvSpPr>
            <a:spLocks noGrp="1"/>
          </p:cNvSpPr>
          <p:nvPr>
            <p:ph type="subTitle" idx="1"/>
          </p:nvPr>
        </p:nvSpPr>
        <p:spPr>
          <a:xfrm>
            <a:off x="1524000" y="3823264"/>
            <a:ext cx="9144000" cy="1655762"/>
          </a:xfrm>
        </p:spPr>
        <p:txBody>
          <a:bodyPr>
            <a:normAutofit/>
          </a:bodyPr>
          <a:lstStyle/>
          <a:p>
            <a:r>
              <a:rPr lang="en-US" sz="4000" dirty="0">
                <a:latin typeface="Century Gothic" panose="020B0502020202020204" pitchFamily="34" charset="0"/>
              </a:rPr>
              <a:t>Long Ago &amp; Today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64140" y="273124"/>
            <a:ext cx="1638739" cy="956113"/>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8811"/>
          <a:stretch/>
        </p:blipFill>
        <p:spPr>
          <a:xfrm>
            <a:off x="0" y="4988859"/>
            <a:ext cx="2556689" cy="1869141"/>
          </a:xfrm>
          <a:prstGeom prst="rect">
            <a:avLst/>
          </a:prstGeom>
        </p:spPr>
      </p:pic>
      <p:pic>
        <p:nvPicPr>
          <p:cNvPr id="7" name="Content Placeholder 5"/>
          <p:cNvPicPr>
            <a:picLocks noChangeAspect="1"/>
          </p:cNvPicPr>
          <p:nvPr/>
        </p:nvPicPr>
        <p:blipFill>
          <a:blip r:embed="rId4"/>
          <a:stretch>
            <a:fillRect/>
          </a:stretch>
        </p:blipFill>
        <p:spPr>
          <a:xfrm>
            <a:off x="2556689" y="4988859"/>
            <a:ext cx="2001302" cy="1869141"/>
          </a:xfrm>
          <a:prstGeom prst="rect">
            <a:avLst/>
          </a:prstGeom>
        </p:spPr>
      </p:pic>
      <p:pic>
        <p:nvPicPr>
          <p:cNvPr id="8" name="Content Placeholder 4"/>
          <p:cNvPicPr>
            <a:picLocks noChangeAspect="1"/>
          </p:cNvPicPr>
          <p:nvPr/>
        </p:nvPicPr>
        <p:blipFill rotWithShape="1">
          <a:blip r:embed="rId5"/>
          <a:srcRect r="9079" b="18675"/>
          <a:stretch/>
        </p:blipFill>
        <p:spPr>
          <a:xfrm>
            <a:off x="5459136" y="4986367"/>
            <a:ext cx="3138539" cy="1871519"/>
          </a:xfrm>
          <a:prstGeom prst="rect">
            <a:avLst/>
          </a:prstGeom>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r="16685"/>
          <a:stretch/>
        </p:blipFill>
        <p:spPr>
          <a:xfrm>
            <a:off x="4557991" y="4986367"/>
            <a:ext cx="896101" cy="1871519"/>
          </a:xfrm>
          <a:prstGeom prst="rect">
            <a:avLst/>
          </a:prstGeom>
        </p:spPr>
      </p:pic>
      <p:pic>
        <p:nvPicPr>
          <p:cNvPr id="10" name="Picture 9"/>
          <p:cNvPicPr>
            <a:picLocks noChangeAspect="1"/>
          </p:cNvPicPr>
          <p:nvPr/>
        </p:nvPicPr>
        <p:blipFill rotWithShape="1">
          <a:blip r:embed="rId7" cstate="print">
            <a:extLst>
              <a:ext uri="{28A0092B-C50C-407E-A947-70E740481C1C}">
                <a14:useLocalDpi xmlns:a14="http://schemas.microsoft.com/office/drawing/2010/main" val="0"/>
              </a:ext>
            </a:extLst>
          </a:blip>
          <a:srcRect l="15477" r="26446"/>
          <a:stretch/>
        </p:blipFill>
        <p:spPr>
          <a:xfrm>
            <a:off x="8596704" y="4988859"/>
            <a:ext cx="1653989" cy="1898638"/>
          </a:xfrm>
          <a:prstGeom prst="rect">
            <a:avLst/>
          </a:prstGeom>
        </p:spPr>
      </p:pic>
      <p:pic>
        <p:nvPicPr>
          <p:cNvPr id="11" name="Picture 10" descr="r4d015712_S690_642x462"/>
          <p:cNvPicPr>
            <a:picLocks noChangeAspect="1" noChangeArrowheads="1"/>
          </p:cNvPicPr>
          <p:nvPr/>
        </p:nvPicPr>
        <p:blipFill rotWithShape="1">
          <a:blip r:embed="rId8">
            <a:extLst>
              <a:ext uri="{28A0092B-C50C-407E-A947-70E740481C1C}">
                <a14:useLocalDpi xmlns:a14="http://schemas.microsoft.com/office/drawing/2010/main" val="0"/>
              </a:ext>
            </a:extLst>
          </a:blip>
          <a:srcRect l="9809" t="-2666" r="21814" b="2978"/>
          <a:stretch/>
        </p:blipFill>
        <p:spPr bwMode="auto">
          <a:xfrm>
            <a:off x="10250693" y="4921084"/>
            <a:ext cx="1938362" cy="196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Tree>
    <p:extLst>
      <p:ext uri="{BB962C8B-B14F-4D97-AF65-F5344CB8AC3E}">
        <p14:creationId xmlns:p14="http://schemas.microsoft.com/office/powerpoint/2010/main" val="37058167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would this gadget do?</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0185" t="2222" r="10185"/>
          <a:stretch/>
        </p:blipFill>
        <p:spPr>
          <a:xfrm>
            <a:off x="6974736" y="1690688"/>
            <a:ext cx="5519629" cy="5167312"/>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3889" b="18333"/>
          <a:stretch/>
        </p:blipFill>
        <p:spPr>
          <a:xfrm>
            <a:off x="0" y="1690688"/>
            <a:ext cx="8115300" cy="366691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136" y="5774489"/>
            <a:ext cx="1638739" cy="956113"/>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349656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t>It’s a planter!</a:t>
            </a:r>
          </a:p>
        </p:txBody>
      </p:sp>
      <p:sp>
        <p:nvSpPr>
          <p:cNvPr id="4" name="Content Placeholder 3"/>
          <p:cNvSpPr>
            <a:spLocks noGrp="1"/>
          </p:cNvSpPr>
          <p:nvPr>
            <p:ph sz="half" idx="1"/>
          </p:nvPr>
        </p:nvSpPr>
        <p:spPr>
          <a:xfrm>
            <a:off x="838200" y="2313781"/>
            <a:ext cx="5181600" cy="3375025"/>
          </a:xfrm>
        </p:spPr>
        <p:txBody>
          <a:bodyPr/>
          <a:lstStyle/>
          <a:p>
            <a:r>
              <a:rPr lang="en-US" dirty="0"/>
              <a:t>Seeds would be placed in the box and dropped into the furrow as the handles are pushed together.</a:t>
            </a:r>
          </a:p>
          <a:p>
            <a:r>
              <a:rPr lang="en-US" dirty="0"/>
              <a:t>The tip at the bottom opens as the handles are pushed together to create a better pocket for the seed.</a:t>
            </a:r>
          </a:p>
        </p:txBody>
      </p:sp>
      <p:pic>
        <p:nvPicPr>
          <p:cNvPr id="2" name="Content Placeholder 1"/>
          <p:cNvPicPr>
            <a:picLocks noGrp="1" noChangeAspect="1"/>
          </p:cNvPicPr>
          <p:nvPr>
            <p:ph sz="half" idx="2"/>
          </p:nvPr>
        </p:nvPicPr>
        <p:blipFill>
          <a:blip r:embed="rId3"/>
          <a:stretch>
            <a:fillRect/>
          </a:stretch>
        </p:blipFill>
        <p:spPr>
          <a:xfrm>
            <a:off x="6587331" y="1825625"/>
            <a:ext cx="4351338" cy="4351338"/>
          </a:xfrm>
          <a:prstGeom prst="rect">
            <a:avLst/>
          </a:prstGeom>
        </p:spPr>
      </p:pic>
    </p:spTree>
    <p:extLst>
      <p:ext uri="{BB962C8B-B14F-4D97-AF65-F5344CB8AC3E}">
        <p14:creationId xmlns:p14="http://schemas.microsoft.com/office/powerpoint/2010/main" val="27461872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5"/>
          <p:cNvPicPr>
            <a:picLocks noChangeAspect="1"/>
          </p:cNvPicPr>
          <p:nvPr/>
        </p:nvPicPr>
        <p:blipFill rotWithShape="1">
          <a:blip r:embed="rId2"/>
          <a:srcRect t="12936" r="2122"/>
          <a:stretch/>
        </p:blipFill>
        <p:spPr>
          <a:xfrm>
            <a:off x="1516232" y="1307136"/>
            <a:ext cx="3207333" cy="2664582"/>
          </a:xfrm>
          <a:prstGeom prst="rect">
            <a:avLst/>
          </a:prstGeom>
        </p:spPr>
      </p:pic>
      <p:pic>
        <p:nvPicPr>
          <p:cNvPr id="3" name="Picture 2" descr="r4d015712_S690_642x462"/>
          <p:cNvPicPr>
            <a:picLocks noChangeAspect="1" noChangeArrowheads="1"/>
          </p:cNvPicPr>
          <p:nvPr/>
        </p:nvPicPr>
        <p:blipFill rotWithShape="1">
          <a:blip r:embed="rId3">
            <a:extLst>
              <a:ext uri="{28A0092B-C50C-407E-A947-70E740481C1C}">
                <a14:useLocalDpi xmlns:a14="http://schemas.microsoft.com/office/drawing/2010/main" val="0"/>
              </a:ext>
            </a:extLst>
          </a:blip>
          <a:srcRect l="7521" t="2553" r="13881" b="2979"/>
          <a:stretch/>
        </p:blipFill>
        <p:spPr bwMode="auto">
          <a:xfrm>
            <a:off x="6825115" y="1307136"/>
            <a:ext cx="3369781" cy="2914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4" name="Content Placeholder 4"/>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7187" y1="78125" x2="7187" y2="78125"/>
                        <a14:foregroundMark x1="23750" y1="82083" x2="23750" y2="82083"/>
                        <a14:foregroundMark x1="25625" y1="69792" x2="25625" y2="69792"/>
                        <a14:foregroundMark x1="42656" y1="77083" x2="42656" y2="77083"/>
                        <a14:foregroundMark x1="39219" y1="66875" x2="39219" y2="66875"/>
                        <a14:foregroundMark x1="38125" y1="62083" x2="38125" y2="62083"/>
                        <a14:foregroundMark x1="20625" y1="63333" x2="20625" y2="63333"/>
                        <a14:foregroundMark x1="5156" y1="62917" x2="5156" y2="62917"/>
                        <a14:foregroundMark x1="5000" y1="71667" x2="5000" y2="71667"/>
                        <a14:foregroundMark x1="16406" y1="63333" x2="16406" y2="63333"/>
                        <a14:foregroundMark x1="27187" y1="60417" x2="27187" y2="60417"/>
                        <a14:foregroundMark x1="34844" y1="58125" x2="34844" y2="58125"/>
                        <a14:foregroundMark x1="46250" y1="56458" x2="46250" y2="56458"/>
                        <a14:foregroundMark x1="44063" y1="56042" x2="44063" y2="56042"/>
                        <a14:foregroundMark x1="54063" y1="64375" x2="54063" y2="64375"/>
                        <a14:foregroundMark x1="64688" y1="59583" x2="64688" y2="59583"/>
                        <a14:foregroundMark x1="82813" y1="62917" x2="82813" y2="62917"/>
                        <a14:foregroundMark x1="78750" y1="56458" x2="78750" y2="56458"/>
                        <a14:foregroundMark x1="81719" y1="53125" x2="81719" y2="53125"/>
                        <a14:foregroundMark x1="81563" y1="47708" x2="81563" y2="47708"/>
                        <a14:foregroundMark x1="89375" y1="44792" x2="89375" y2="44792"/>
                        <a14:foregroundMark x1="96250" y1="42917" x2="96250" y2="42917"/>
                        <a14:foregroundMark x1="60938" y1="51667" x2="60938" y2="51667"/>
                      </a14:backgroundRemoval>
                    </a14:imgEffect>
                  </a14:imgLayer>
                </a14:imgProps>
              </a:ext>
            </a:extLst>
          </a:blip>
          <a:stretch>
            <a:fillRect/>
          </a:stretch>
        </p:blipFill>
        <p:spPr>
          <a:xfrm>
            <a:off x="1516232" y="4308944"/>
            <a:ext cx="3689513" cy="2767135"/>
          </a:xfrm>
          <a:prstGeom prst="rect">
            <a:avLst/>
          </a:prstGeom>
        </p:spPr>
      </p:pic>
      <p:pic>
        <p:nvPicPr>
          <p:cNvPr id="5" name="Content Placeholder 4"/>
          <p:cNvPicPr>
            <a:picLocks noChangeAspect="1"/>
          </p:cNvPicPr>
          <p:nvPr/>
        </p:nvPicPr>
        <p:blipFill rotWithShape="1">
          <a:blip r:embed="rId6"/>
          <a:srcRect b="17482"/>
          <a:stretch/>
        </p:blipFill>
        <p:spPr>
          <a:xfrm>
            <a:off x="6644225" y="4632272"/>
            <a:ext cx="3817870" cy="2100270"/>
          </a:xfrm>
          <a:prstGeom prst="rect">
            <a:avLst/>
          </a:prstGeom>
        </p:spPr>
      </p:pic>
      <p:sp>
        <p:nvSpPr>
          <p:cNvPr id="6" name="TextBox 5"/>
          <p:cNvSpPr txBox="1"/>
          <p:nvPr/>
        </p:nvSpPr>
        <p:spPr>
          <a:xfrm>
            <a:off x="3817129" y="1482023"/>
            <a:ext cx="956930" cy="861774"/>
          </a:xfrm>
          <a:prstGeom prst="rect">
            <a:avLst/>
          </a:prstGeom>
          <a:noFill/>
        </p:spPr>
        <p:txBody>
          <a:bodyPr wrap="square" rtlCol="0">
            <a:spAutoFit/>
          </a:bodyPr>
          <a:lstStyle/>
          <a:p>
            <a:r>
              <a:rPr lang="en-US" sz="5000" b="1" dirty="0">
                <a:latin typeface="Century Gothic" panose="020B0502020202020204" pitchFamily="34" charset="0"/>
              </a:rPr>
              <a:t>1</a:t>
            </a:r>
          </a:p>
        </p:txBody>
      </p:sp>
      <p:sp>
        <p:nvSpPr>
          <p:cNvPr id="7" name="TextBox 6"/>
          <p:cNvSpPr txBox="1"/>
          <p:nvPr/>
        </p:nvSpPr>
        <p:spPr>
          <a:xfrm>
            <a:off x="9338953" y="1259801"/>
            <a:ext cx="956930" cy="861774"/>
          </a:xfrm>
          <a:prstGeom prst="rect">
            <a:avLst/>
          </a:prstGeom>
          <a:noFill/>
        </p:spPr>
        <p:txBody>
          <a:bodyPr wrap="square" rtlCol="0">
            <a:spAutoFit/>
          </a:bodyPr>
          <a:lstStyle/>
          <a:p>
            <a:r>
              <a:rPr lang="en-US" sz="5000" b="1" dirty="0">
                <a:latin typeface="Century Gothic" panose="020B0502020202020204" pitchFamily="34" charset="0"/>
              </a:rPr>
              <a:t>2</a:t>
            </a:r>
          </a:p>
        </p:txBody>
      </p:sp>
      <p:sp>
        <p:nvSpPr>
          <p:cNvPr id="8" name="TextBox 7"/>
          <p:cNvSpPr txBox="1"/>
          <p:nvPr/>
        </p:nvSpPr>
        <p:spPr>
          <a:xfrm>
            <a:off x="1771062" y="4482842"/>
            <a:ext cx="956930" cy="861774"/>
          </a:xfrm>
          <a:prstGeom prst="rect">
            <a:avLst/>
          </a:prstGeom>
          <a:noFill/>
        </p:spPr>
        <p:txBody>
          <a:bodyPr wrap="square" rtlCol="0">
            <a:spAutoFit/>
          </a:bodyPr>
          <a:lstStyle/>
          <a:p>
            <a:r>
              <a:rPr lang="en-US" sz="5000" b="1" dirty="0">
                <a:latin typeface="Century Gothic" panose="020B0502020202020204" pitchFamily="34" charset="0"/>
              </a:rPr>
              <a:t>3</a:t>
            </a:r>
          </a:p>
        </p:txBody>
      </p:sp>
      <p:sp>
        <p:nvSpPr>
          <p:cNvPr id="9" name="TextBox 8"/>
          <p:cNvSpPr txBox="1"/>
          <p:nvPr/>
        </p:nvSpPr>
        <p:spPr>
          <a:xfrm>
            <a:off x="9716431" y="4632272"/>
            <a:ext cx="956930" cy="861774"/>
          </a:xfrm>
          <a:prstGeom prst="rect">
            <a:avLst/>
          </a:prstGeom>
          <a:noFill/>
        </p:spPr>
        <p:txBody>
          <a:bodyPr wrap="square" rtlCol="0">
            <a:spAutoFit/>
          </a:bodyPr>
          <a:lstStyle/>
          <a:p>
            <a:r>
              <a:rPr lang="en-US" sz="5000" b="1" dirty="0">
                <a:latin typeface="Century Gothic" panose="020B0502020202020204" pitchFamily="34" charset="0"/>
              </a:rPr>
              <a:t>4</a:t>
            </a:r>
          </a:p>
        </p:txBody>
      </p:sp>
      <p:sp>
        <p:nvSpPr>
          <p:cNvPr id="10"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Modern equivalent?</a:t>
            </a:r>
          </a:p>
        </p:txBody>
      </p:sp>
    </p:spTree>
    <p:extLst>
      <p:ext uri="{BB962C8B-B14F-4D97-AF65-F5344CB8AC3E}">
        <p14:creationId xmlns:p14="http://schemas.microsoft.com/office/powerpoint/2010/main" val="25328091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Planter</a:t>
            </a:r>
          </a:p>
        </p:txBody>
      </p:sp>
      <p:sp>
        <p:nvSpPr>
          <p:cNvPr id="3" name="Content Placeholder 2"/>
          <p:cNvSpPr>
            <a:spLocks noGrp="1"/>
          </p:cNvSpPr>
          <p:nvPr>
            <p:ph sz="half" idx="1"/>
          </p:nvPr>
        </p:nvSpPr>
        <p:spPr>
          <a:xfrm>
            <a:off x="812996" y="2370931"/>
            <a:ext cx="5181600" cy="3260725"/>
          </a:xfrm>
        </p:spPr>
        <p:txBody>
          <a:bodyPr/>
          <a:lstStyle/>
          <a:p>
            <a:r>
              <a:rPr lang="en-US" dirty="0"/>
              <a:t>Modern planters are pulled behind tractors, and have large tanks to store seed.</a:t>
            </a:r>
          </a:p>
          <a:p>
            <a:r>
              <a:rPr lang="en-US" dirty="0"/>
              <a:t>The wheels and disks at the bottom of the planter help create a furrow for the seed and cover the seed back up.</a:t>
            </a:r>
          </a:p>
        </p:txBody>
      </p:sp>
      <p:pic>
        <p:nvPicPr>
          <p:cNvPr id="5" name="Content Placeholder 4"/>
          <p:cNvPicPr>
            <a:picLocks noGrp="1" noChangeAspect="1"/>
          </p:cNvPicPr>
          <p:nvPr>
            <p:ph sz="half" idx="2"/>
          </p:nvPr>
        </p:nvPicPr>
        <p:blipFill rotWithShape="1">
          <a:blip r:embed="rId3"/>
          <a:srcRect b="17189"/>
          <a:stretch/>
        </p:blipFill>
        <p:spPr>
          <a:xfrm>
            <a:off x="6172200" y="2274094"/>
            <a:ext cx="5181600" cy="2860614"/>
          </a:xfrm>
          <a:prstGeom prst="rect">
            <a:avLst/>
          </a:prstGeom>
        </p:spPr>
      </p:pic>
    </p:spTree>
    <p:extLst>
      <p:ext uri="{BB962C8B-B14F-4D97-AF65-F5344CB8AC3E}">
        <p14:creationId xmlns:p14="http://schemas.microsoft.com/office/powerpoint/2010/main" val="12967072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A339D089609CA4883624A8692DB23E0" ma:contentTypeVersion="10" ma:contentTypeDescription="Create a new document." ma:contentTypeScope="" ma:versionID="4641d7100951714ad7195476c4e6ecbf">
  <xsd:schema xmlns:xsd="http://www.w3.org/2001/XMLSchema" xmlns:xs="http://www.w3.org/2001/XMLSchema" xmlns:p="http://schemas.microsoft.com/office/2006/metadata/properties" xmlns:ns3="7e718cf8-6abb-4c81-bb8d-517546d37676" targetNamespace="http://schemas.microsoft.com/office/2006/metadata/properties" ma:root="true" ma:fieldsID="5342b694696b9121166bf534e77c9ffc" ns3:_="">
    <xsd:import namespace="7e718cf8-6abb-4c81-bb8d-517546d37676"/>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e718cf8-6abb-4c81-bb8d-517546d3767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15DAD9B-52E7-4EB2-A80F-FEDF86D67D5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e718cf8-6abb-4c81-bb8d-517546d3767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262024E-CAF9-4E45-8EF8-BF56AB219606}">
  <ds:schemaRefs>
    <ds:schemaRef ds:uri="http://schemas.microsoft.com/sharepoint/v3/contenttype/forms"/>
  </ds:schemaRefs>
</ds:datastoreItem>
</file>

<file path=customXml/itemProps3.xml><?xml version="1.0" encoding="utf-8"?>
<ds:datastoreItem xmlns:ds="http://schemas.openxmlformats.org/officeDocument/2006/customXml" ds:itemID="{DB6AA800-F283-49FF-8084-7D1D8683642D}">
  <ds:schemaRefs>
    <ds:schemaRef ds:uri="http://schemas.microsoft.com/office/2006/metadata/properties"/>
    <ds:schemaRef ds:uri="http://purl.org/dc/terms/"/>
    <ds:schemaRef ds:uri="http://schemas.microsoft.com/office/2006/documentManagement/types"/>
    <ds:schemaRef ds:uri="http://purl.org/dc/dcmitype/"/>
    <ds:schemaRef ds:uri="7e718cf8-6abb-4c81-bb8d-517546d37676"/>
    <ds:schemaRef ds:uri="http://schemas.openxmlformats.org/package/2006/metadata/core-properties"/>
    <ds:schemaRef ds:uri="http://schemas.microsoft.com/office/infopath/2007/PartnerControls"/>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3314</TotalTime>
  <Words>1875</Words>
  <Application>Microsoft Office PowerPoint</Application>
  <PresentationFormat>Widescreen</PresentationFormat>
  <Paragraphs>176</Paragraphs>
  <Slides>31</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Arial</vt:lpstr>
      <vt:lpstr>Calibri</vt:lpstr>
      <vt:lpstr>Calibri Light</vt:lpstr>
      <vt:lpstr>Century Gothic</vt:lpstr>
      <vt:lpstr>Lucida Sans Unicode</vt:lpstr>
      <vt:lpstr>Office Theme</vt:lpstr>
      <vt:lpstr>PowerPoint Presentation</vt:lpstr>
      <vt:lpstr>What is   Agriculture? </vt:lpstr>
      <vt:lpstr>ag·ri·cul·ture noun \ˈa-gri-ˌkəl-chər\ </vt:lpstr>
      <vt:lpstr>Where is STEM in Agriculture?   Science - Technology   Engineering - Math   </vt:lpstr>
      <vt:lpstr>Farm Machines</vt:lpstr>
      <vt:lpstr>What would this gadget do?</vt:lpstr>
      <vt:lpstr>It’s a planter!</vt:lpstr>
      <vt:lpstr>PowerPoint Presentation</vt:lpstr>
      <vt:lpstr>Planter</vt:lpstr>
      <vt:lpstr>What is this used for?</vt:lpstr>
      <vt:lpstr>It’s a garden hoe!</vt:lpstr>
      <vt:lpstr>PowerPoint Presentation</vt:lpstr>
      <vt:lpstr>Field Cultivator</vt:lpstr>
      <vt:lpstr>What is this tool?</vt:lpstr>
      <vt:lpstr>It’s a corn-husking glove!</vt:lpstr>
      <vt:lpstr>PowerPoint Presentation</vt:lpstr>
      <vt:lpstr>Combine</vt:lpstr>
      <vt:lpstr>How would farmers use this?</vt:lpstr>
      <vt:lpstr>It’s a corn knife!</vt:lpstr>
      <vt:lpstr>PowerPoint Presentation</vt:lpstr>
      <vt:lpstr>Combine</vt:lpstr>
      <vt:lpstr>What would this machine do?</vt:lpstr>
      <vt:lpstr>It’s a corn sheller!</vt:lpstr>
      <vt:lpstr>PowerPoint Presentation</vt:lpstr>
      <vt:lpstr>Combine</vt:lpstr>
      <vt:lpstr>What does this tool do?</vt:lpstr>
      <vt:lpstr>It’s an antique corn dryer!</vt:lpstr>
      <vt:lpstr>PowerPoint Presentation</vt:lpstr>
      <vt:lpstr>Mechanical Grain Dryer</vt:lpstr>
      <vt:lpstr>Summary</vt:lpstr>
      <vt:lpstr>Where is STEM in Agriculture?   Science - Technology   Engineering - Math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Iowa Agriculture Literacy Foundation</dc:title>
  <dc:creator>Will Fett</dc:creator>
  <cp:lastModifiedBy>Rebecca VanderHeiden</cp:lastModifiedBy>
  <cp:revision>133</cp:revision>
  <cp:lastPrinted>2015-06-04T21:12:32Z</cp:lastPrinted>
  <dcterms:created xsi:type="dcterms:W3CDTF">2014-08-27T20:33:10Z</dcterms:created>
  <dcterms:modified xsi:type="dcterms:W3CDTF">2020-02-03T14:17:31Z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0x0101002A339D089609CA4883624A8692DB23E0</vt:lpwstr>
  </property>
</Properties>
</file>